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816" r:id="rId2"/>
  </p:sldMasterIdLst>
  <p:notesMasterIdLst>
    <p:notesMasterId r:id="rId55"/>
  </p:notesMasterIdLst>
  <p:handoutMasterIdLst>
    <p:handoutMasterId r:id="rId56"/>
  </p:handoutMasterIdLst>
  <p:sldIdLst>
    <p:sldId id="256" r:id="rId3"/>
    <p:sldId id="387" r:id="rId4"/>
    <p:sldId id="388" r:id="rId5"/>
    <p:sldId id="389" r:id="rId6"/>
    <p:sldId id="395" r:id="rId7"/>
    <p:sldId id="398" r:id="rId8"/>
    <p:sldId id="391" r:id="rId9"/>
    <p:sldId id="393" r:id="rId10"/>
    <p:sldId id="394" r:id="rId11"/>
    <p:sldId id="396" r:id="rId12"/>
    <p:sldId id="397" r:id="rId13"/>
    <p:sldId id="481" r:id="rId14"/>
    <p:sldId id="482" r:id="rId15"/>
    <p:sldId id="355" r:id="rId16"/>
    <p:sldId id="483" r:id="rId17"/>
    <p:sldId id="400" r:id="rId18"/>
    <p:sldId id="401" r:id="rId19"/>
    <p:sldId id="402" r:id="rId20"/>
    <p:sldId id="403" r:id="rId21"/>
    <p:sldId id="404" r:id="rId22"/>
    <p:sldId id="457" r:id="rId23"/>
    <p:sldId id="458" r:id="rId24"/>
    <p:sldId id="459" r:id="rId25"/>
    <p:sldId id="460" r:id="rId26"/>
    <p:sldId id="461" r:id="rId27"/>
    <p:sldId id="463" r:id="rId28"/>
    <p:sldId id="475" r:id="rId29"/>
    <p:sldId id="477" r:id="rId30"/>
    <p:sldId id="476" r:id="rId31"/>
    <p:sldId id="464" r:id="rId32"/>
    <p:sldId id="465" r:id="rId33"/>
    <p:sldId id="466" r:id="rId34"/>
    <p:sldId id="478" r:id="rId35"/>
    <p:sldId id="467" r:id="rId36"/>
    <p:sldId id="470" r:id="rId37"/>
    <p:sldId id="444" r:id="rId38"/>
    <p:sldId id="471" r:id="rId39"/>
    <p:sldId id="479" r:id="rId40"/>
    <p:sldId id="480" r:id="rId41"/>
    <p:sldId id="473" r:id="rId42"/>
    <p:sldId id="484" r:id="rId43"/>
    <p:sldId id="487" r:id="rId44"/>
    <p:sldId id="488" r:id="rId45"/>
    <p:sldId id="485" r:id="rId46"/>
    <p:sldId id="486" r:id="rId47"/>
    <p:sldId id="474" r:id="rId48"/>
    <p:sldId id="492" r:id="rId49"/>
    <p:sldId id="493" r:id="rId50"/>
    <p:sldId id="378" r:id="rId51"/>
    <p:sldId id="490" r:id="rId52"/>
    <p:sldId id="489" r:id="rId53"/>
    <p:sldId id="494"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39600"/>
    <a:srgbClr val="E98300"/>
    <a:srgbClr val="5A85D7"/>
    <a:srgbClr val="D6BF4B"/>
    <a:srgbClr val="4E6078"/>
    <a:srgbClr val="606D7E"/>
    <a:srgbClr val="9B6960"/>
    <a:srgbClr val="D24A4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5" autoAdjust="0"/>
    <p:restoredTop sz="98655" autoAdjust="0"/>
  </p:normalViewPr>
  <p:slideViewPr>
    <p:cSldViewPr>
      <p:cViewPr>
        <p:scale>
          <a:sx n="75" d="100"/>
          <a:sy n="75" d="100"/>
        </p:scale>
        <p:origin x="-744" y="-150"/>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5D6D516-A9B1-4087-A1DF-A39BD69BC752}" type="datetimeFigureOut">
              <a:rPr lang="en-US"/>
              <a:pPr>
                <a:defRPr/>
              </a:pPr>
              <a:t>12/23/2011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ED973C9-4CF8-4707-BA8C-6D0FB14C43A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E925FF8-69CF-4C7A-85EA-E42B18C5FBD1}" type="datetimeFigureOut">
              <a:rPr lang="en-US"/>
              <a:pPr>
                <a:defRPr/>
              </a:pPr>
              <a:t>12/23/2011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BA13A72-F69B-4C5D-B64B-2BFEE33C880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5F08A63-9E5E-42F5-B971-835488ED829C}" type="slidenum">
              <a:rPr lang="en-US" smtClean="0"/>
              <a:pPr/>
              <a:t>10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CA177F-0E6A-4A18-AC53-1D343479184C}" type="slidenum">
              <a:rPr lang="en-US" smtClean="0"/>
              <a:pPr/>
              <a:t>11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43091C-042D-4DE6-904D-AEC82608C328}" type="slidenum">
              <a:rPr lang="en-US" smtClean="0"/>
              <a:pPr/>
              <a:t>36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0D973E-B898-40EC-B436-CD174935AA02}" type="slidenum">
              <a:rPr lang="en-US" smtClean="0"/>
              <a:pPr/>
              <a:t>47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6ABD28-D606-4A69-912F-C7626FD02870}" type="slidenum">
              <a:rPr lang="en-US" smtClean="0"/>
              <a:pPr/>
              <a:t>48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4"/>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8" descr="FDA logo"/>
          <p:cNvPicPr>
            <a:picLocks noChangeAspect="1" noChangeArrowheads="1"/>
          </p:cNvPicPr>
          <p:nvPr userDrawn="1"/>
        </p:nvPicPr>
        <p:blipFill>
          <a:blip r:embed="rId2"/>
          <a:srcRect/>
          <a:stretch>
            <a:fillRect/>
          </a:stretch>
        </p:blipFill>
        <p:spPr bwMode="auto">
          <a:xfrm>
            <a:off x="6810375" y="5702300"/>
            <a:ext cx="1009650" cy="671513"/>
          </a:xfrm>
          <a:prstGeom prst="rect">
            <a:avLst/>
          </a:prstGeom>
          <a:noFill/>
          <a:ln w="9525">
            <a:noFill/>
            <a:miter lim="800000"/>
            <a:headEnd/>
            <a:tailEnd/>
          </a:ln>
        </p:spPr>
      </p:pic>
      <p:pic>
        <p:nvPicPr>
          <p:cNvPr id="7" name="Picture 9" descr="FSIS Logo"/>
          <p:cNvPicPr>
            <a:picLocks noChangeAspect="1" noChangeArrowheads="1"/>
          </p:cNvPicPr>
          <p:nvPr userDrawn="1"/>
        </p:nvPicPr>
        <p:blipFill>
          <a:blip r:embed="rId3"/>
          <a:srcRect/>
          <a:stretch>
            <a:fillRect/>
          </a:stretch>
        </p:blipFill>
        <p:spPr bwMode="auto">
          <a:xfrm>
            <a:off x="7820025" y="5734050"/>
            <a:ext cx="866775" cy="606425"/>
          </a:xfrm>
          <a:prstGeom prst="rect">
            <a:avLst/>
          </a:prstGeom>
          <a:noFill/>
          <a:ln w="9525">
            <a:noFill/>
            <a:miter lim="800000"/>
            <a:headEnd/>
            <a:tailEnd/>
          </a:ln>
        </p:spPr>
      </p:pic>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endParaRPr lang="en-US"/>
          </a:p>
        </p:txBody>
      </p:sp>
      <p:sp>
        <p:nvSpPr>
          <p:cNvPr id="9" name="Footer Placeholder 4"/>
          <p:cNvSpPr>
            <a:spLocks noGrp="1"/>
          </p:cNvSpPr>
          <p:nvPr>
            <p:ph type="ftr" sz="quarter" idx="11"/>
          </p:nvPr>
        </p:nvSpPr>
        <p:spPr/>
        <p:txBody>
          <a:bodyPr/>
          <a:lstStyle>
            <a:lvl1pPr>
              <a:defRPr/>
            </a:lvl1pPr>
          </a:lstStyle>
          <a:p>
            <a:pPr>
              <a:defRPr/>
            </a:pPr>
            <a:r>
              <a:rPr lang="en-US"/>
              <a:t>FOR EXERCISE PURPOSES ONLY</a:t>
            </a:r>
          </a:p>
        </p:txBody>
      </p:sp>
      <p:sp>
        <p:nvSpPr>
          <p:cNvPr id="10" name="Slide Number Placeholder 5"/>
          <p:cNvSpPr>
            <a:spLocks noGrp="1"/>
          </p:cNvSpPr>
          <p:nvPr>
            <p:ph type="sldNum" sz="quarter" idx="12"/>
          </p:nvPr>
        </p:nvSpPr>
        <p:spPr/>
        <p:txBody>
          <a:bodyPr/>
          <a:lstStyle>
            <a:lvl1pPr>
              <a:defRPr/>
            </a:lvl1pPr>
          </a:lstStyle>
          <a:p>
            <a:pPr>
              <a:defRPr/>
            </a:pPr>
            <a:fld id="{F6A3725B-98B6-46CE-B1A8-0190DAB528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66EB6F-B931-435F-8FDF-3E6D8C5E6DE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07A781-A534-45FE-8D2E-1AA03B4419F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35CC7F-E2A9-46FC-B21C-37470EEC2FF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IFT_PMS_horiz_tag.jpg"/>
          <p:cNvPicPr>
            <a:picLocks noChangeAspect="1"/>
          </p:cNvPicPr>
          <p:nvPr userDrawn="1"/>
        </p:nvPicPr>
        <p:blipFill>
          <a:blip r:embed="rId2"/>
          <a:srcRect/>
          <a:stretch>
            <a:fillRect/>
          </a:stretch>
        </p:blipFill>
        <p:spPr bwMode="auto">
          <a:xfrm>
            <a:off x="7467600" y="6143625"/>
            <a:ext cx="1403350" cy="457200"/>
          </a:xfrm>
          <a:prstGeom prst="rect">
            <a:avLst/>
          </a:prstGeom>
          <a:noFill/>
          <a:ln w="9525">
            <a:noFill/>
            <a:miter lim="800000"/>
            <a:headEnd/>
            <a:tailEnd/>
          </a:ln>
        </p:spPr>
      </p:pic>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6" name="Right Bracket 5"/>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p:txBody>
      </p:sp>
      <p:sp>
        <p:nvSpPr>
          <p:cNvPr id="9" name="Slide Number Placeholder 5"/>
          <p:cNvSpPr>
            <a:spLocks noGrp="1"/>
          </p:cNvSpPr>
          <p:nvPr>
            <p:ph type="sldNum" sz="quarter" idx="12"/>
          </p:nvPr>
        </p:nvSpPr>
        <p:spPr/>
        <p:txBody>
          <a:bodyPr/>
          <a:lstStyle>
            <a:lvl1pPr>
              <a:defRPr/>
            </a:lvl1pPr>
          </a:lstStyle>
          <a:p>
            <a:pPr>
              <a:defRPr/>
            </a:pPr>
            <a:fld id="{DD3C28FC-2DE0-4DA9-A81A-D3965D9DD2A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pic>
        <p:nvPicPr>
          <p:cNvPr id="5" name="Picture 7" descr="IFT_PMS_horiz_tag.jpg"/>
          <p:cNvPicPr>
            <a:picLocks noChangeAspect="1"/>
          </p:cNvPicPr>
          <p:nvPr userDrawn="1"/>
        </p:nvPicPr>
        <p:blipFill>
          <a:blip r:embed="rId2"/>
          <a:srcRect/>
          <a:stretch>
            <a:fillRect/>
          </a:stretch>
        </p:blipFill>
        <p:spPr bwMode="auto">
          <a:xfrm>
            <a:off x="7467600" y="6143625"/>
            <a:ext cx="1403350" cy="457200"/>
          </a:xfrm>
          <a:prstGeom prst="rect">
            <a:avLst/>
          </a:prstGeom>
          <a:noFill/>
          <a:ln w="9525">
            <a:noFill/>
            <a:miter lim="800000"/>
            <a:headEnd/>
            <a:tailEnd/>
          </a:ln>
        </p:spPr>
      </p:pic>
      <p:sp>
        <p:nvSpPr>
          <p:cNvPr id="6" name="Rectangle 5"/>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Arial" pitchFamily="34" charset="0"/>
              <a:cs typeface="Arial" pitchFamily="34" charset="0"/>
            </a:endParaRPr>
          </a:p>
        </p:txBody>
      </p:sp>
      <p:sp>
        <p:nvSpPr>
          <p:cNvPr id="7" name="TextBox 6"/>
          <p:cNvSpPr txBox="1">
            <a:spLocks noChangeArrowheads="1"/>
          </p:cNvSpPr>
          <p:nvPr userDrawn="1"/>
        </p:nvSpPr>
        <p:spPr bwMode="auto">
          <a:xfrm>
            <a:off x="8597900" y="6624638"/>
            <a:ext cx="533400" cy="246062"/>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81E018CC-9132-4E62-8384-5EF19EA81D20}" type="slidenum">
              <a:rPr lang="en-US" sz="1000" smtClean="0">
                <a:solidFill>
                  <a:srgbClr val="FFFFFF"/>
                </a:solidFill>
              </a:rPr>
              <a:pPr eaLnBrk="1" hangingPunct="1">
                <a:defRPr/>
              </a:pPr>
              <a:t>‹#›</a:t>
            </a:fld>
            <a:endParaRPr lang="en-US" sz="1000" smtClean="0">
              <a:solidFill>
                <a:srgbClr val="FFFFFF"/>
              </a:solidFill>
            </a:endParaRPr>
          </a:p>
        </p:txBody>
      </p:sp>
      <p:sp>
        <p:nvSpPr>
          <p:cNvPr id="8" name="Right Bracket 7"/>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9"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010575-B66C-4B6A-AF3B-E57257537C1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2947B4E-063A-45D4-9322-C2E72657585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5A59E3A-527B-4AD4-91F8-8A5737C79770}"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3ABA1C7-5539-4151-86BD-C9F792D62FA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D0C3D74-973D-4B13-BB2D-66960B9CF52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5"/>
          <p:cNvSpPr txBox="1">
            <a:spLocks noChangeArrowheads="1"/>
          </p:cNvSpPr>
          <p:nvPr userDrawn="1"/>
        </p:nvSpPr>
        <p:spPr bwMode="auto">
          <a:xfrm>
            <a:off x="8597900" y="6624638"/>
            <a:ext cx="533400" cy="246062"/>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4140662E-44FE-4D7D-8057-9690DE863621}" type="slidenum">
              <a:rPr lang="en-US" sz="1000" smtClean="0">
                <a:solidFill>
                  <a:schemeClr val="bg1"/>
                </a:solidFill>
              </a:rPr>
              <a:pPr eaLnBrk="1" hangingPunct="1">
                <a:defRPr/>
              </a:pPr>
              <a:t>‹#›</a:t>
            </a:fld>
            <a:endParaRPr lang="en-US" sz="1000" smtClean="0">
              <a:solidFill>
                <a:schemeClr val="bg1"/>
              </a:solidFill>
            </a:endParaRPr>
          </a:p>
        </p:txBody>
      </p:sp>
      <p:sp>
        <p:nvSpPr>
          <p:cNvPr id="7" name="Right Bracket 6"/>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a:lvl1pPr>
          </a:lstStyle>
          <a:p>
            <a:pPr>
              <a:defRPr/>
            </a:pPr>
            <a:r>
              <a:rPr lang="en-US"/>
              <a:t>FOR EXERCISE PURPOSES ONLY</a:t>
            </a:r>
          </a:p>
          <a:p>
            <a:pPr>
              <a:defRPr/>
            </a:pPr>
            <a:endParaRPr lang="en-US"/>
          </a:p>
        </p:txBody>
      </p:sp>
    </p:spTree>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0EA766-5737-4D5E-9A84-56C4FBDE917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903768-C137-4B38-9058-F03C2C38E05F}"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DB62C7-B234-4EBE-9558-7508F3E6CB03}"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72F145-07EB-4B44-84B7-99FBECF65DA4}"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E0CA2C-43CB-4810-9D48-7FB66710C1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F32DC2-974B-44A9-8F43-1FEE8255FC0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FDCE24E-E6AE-4D06-A580-B3C0080042C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A158165-A90F-4BF5-8777-2B937E89DE1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0824AB6-46FB-43D9-B894-C41E2EEC3A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6FCB381-1878-4CD4-BEEE-ED777EFB47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95D330F-0135-4864-9AED-156675A468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PURPOSES 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BA288B1-9B5E-4387-B3A4-FC6D5D9C7A6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010D1BB-D452-4BB0-95C0-1F79D821AB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30" r:id="rId3"/>
    <p:sldLayoutId id="2147483829" r:id="rId4"/>
    <p:sldLayoutId id="2147483828" r:id="rId5"/>
    <p:sldLayoutId id="2147483827" r:id="rId6"/>
    <p:sldLayoutId id="2147483826" r:id="rId7"/>
    <p:sldLayoutId id="2147483825" r:id="rId8"/>
    <p:sldLayoutId id="2147483824" r:id="rId9"/>
    <p:sldLayoutId id="2147483823" r:id="rId10"/>
    <p:sldLayoutId id="2147483822" r:id="rId11"/>
    <p:sldLayoutId id="214748382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prstClr val="black">
                    <a:tint val="75000"/>
                  </a:prst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defRPr>
            </a:lvl1pPr>
          </a:lstStyle>
          <a:p>
            <a:pPr>
              <a:defRPr/>
            </a:pPr>
            <a:r>
              <a:rPr lang="en-US"/>
              <a:t>FOR EXERCISE PURPOSES 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256E619E-2469-40BE-8C1C-1B8E2A3BA07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0" r:id="rId3"/>
    <p:sldLayoutId id="2147483839" r:id="rId4"/>
    <p:sldLayoutId id="2147483838" r:id="rId5"/>
    <p:sldLayoutId id="2147483837" r:id="rId6"/>
    <p:sldLayoutId id="2147483836" r:id="rId7"/>
    <p:sldLayoutId id="2147483835" r:id="rId8"/>
    <p:sldLayoutId id="2147483834" r:id="rId9"/>
    <p:sldLayoutId id="2147483833" r:id="rId10"/>
    <p:sldLayoutId id="2147483832" r:id="rId11"/>
    <p:sldLayoutId id="214748383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fda.gov/fooddefense"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0" y="2689225"/>
            <a:ext cx="6172200" cy="1470025"/>
          </a:xfrm>
        </p:spPr>
        <p:txBody>
          <a:bodyPr/>
          <a:lstStyle/>
          <a:p>
            <a:pPr algn="l" eaLnBrk="1" hangingPunct="1">
              <a:spcAft>
                <a:spcPts val="800"/>
              </a:spcAft>
              <a:defRPr/>
            </a:pPr>
            <a:r>
              <a:rPr lang="en-US" sz="4000" dirty="0" smtClean="0">
                <a:solidFill>
                  <a:prstClr val="black"/>
                </a:solidFill>
                <a:latin typeface="Arial" pitchFamily="34" charset="0"/>
                <a:ea typeface="Times New Roman" pitchFamily="18" charset="0"/>
                <a:cs typeface="Arial" pitchFamily="34" charset="0"/>
              </a:rPr>
              <a:t>Insider Addition</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r>
              <a:rPr lang="en-US" sz="3000" dirty="0" smtClean="0">
                <a:solidFill>
                  <a:srgbClr val="5A85D7"/>
                </a:solidFill>
                <a:latin typeface="Arial" pitchFamily="34" charset="0"/>
                <a:ea typeface="Times New Roman" pitchFamily="18" charset="0"/>
                <a:cs typeface="Arial" pitchFamily="34" charset="0"/>
              </a:rPr>
              <a:t>Tabletop Exercise</a:t>
            </a:r>
            <a:endParaRPr lang="en-US" sz="3000" dirty="0"/>
          </a:p>
        </p:txBody>
      </p:sp>
      <p:pic>
        <p:nvPicPr>
          <p:cNvPr id="29700" name="Picture 4" descr="Insider Addition with a hamburger logo"/>
          <p:cNvPicPr>
            <a:picLocks noChangeAspect="1" noChangeArrowheads="1"/>
          </p:cNvPicPr>
          <p:nvPr/>
        </p:nvPicPr>
        <p:blipFill>
          <a:blip r:embed="rId2"/>
          <a:srcRect t="79692"/>
          <a:stretch>
            <a:fillRect/>
          </a:stretch>
        </p:blipFill>
        <p:spPr bwMode="auto">
          <a:xfrm>
            <a:off x="533400" y="2514600"/>
            <a:ext cx="1625600" cy="157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z="4000" smtClean="0">
                <a:latin typeface="Arial" charset="0"/>
                <a:cs typeface="Arial" charset="0"/>
              </a:rPr>
              <a:t>Exercise Objectives</a:t>
            </a:r>
          </a:p>
        </p:txBody>
      </p:sp>
      <p:sp>
        <p:nvSpPr>
          <p:cNvPr id="3" name="Content Placeholder 2"/>
          <p:cNvSpPr>
            <a:spLocks noGrp="1"/>
          </p:cNvSpPr>
          <p:nvPr>
            <p:ph idx="1"/>
          </p:nvPr>
        </p:nvSpPr>
        <p:spPr/>
        <p:txBody>
          <a:bodyPr>
            <a:normAutofit lnSpcReduction="10000"/>
          </a:bodyPr>
          <a:lstStyle/>
          <a:p>
            <a:pPr>
              <a:defRPr/>
            </a:pPr>
            <a:r>
              <a:rPr lang="en-US" dirty="0" smtClean="0"/>
              <a:t>After the conclusion of this exercise you will be able to:</a:t>
            </a:r>
          </a:p>
          <a:p>
            <a:pPr lvl="1">
              <a:defRPr/>
            </a:pPr>
            <a:r>
              <a:rPr lang="en-US" dirty="0"/>
              <a:t>Articulate your specific roles &amp; responsibilities to other professionals in reacting to an intentional contamination </a:t>
            </a:r>
          </a:p>
          <a:p>
            <a:pPr lvl="1">
              <a:defRPr/>
            </a:pPr>
            <a:r>
              <a:rPr lang="en-US" dirty="0"/>
              <a:t>State the purpose of having multiple agencies assume distinct and sometimes overlapping duties to effectively address and remedy the situation</a:t>
            </a:r>
          </a:p>
          <a:p>
            <a:pPr lvl="1">
              <a:defRPr/>
            </a:pPr>
            <a:r>
              <a:rPr lang="en-US" dirty="0"/>
              <a:t>Collaborate with a diverse group of responders that may not have worked together before; such as law enforcement, risk managers, </a:t>
            </a:r>
            <a:r>
              <a:rPr lang="en-US" dirty="0" smtClean="0"/>
              <a:t>etc.</a:t>
            </a:r>
            <a:endParaRPr lang="en-US" dirty="0"/>
          </a:p>
          <a:p>
            <a:pPr lvl="1">
              <a:defRPr/>
            </a:pPr>
            <a:r>
              <a:rPr lang="en-US" dirty="0"/>
              <a:t>Identify other entities or agencies who are needed to properly address the situation, but who have not been included on the team</a:t>
            </a:r>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z="4000" smtClean="0">
                <a:latin typeface="Arial" charset="0"/>
                <a:cs typeface="Arial" charset="0"/>
              </a:rPr>
              <a:t>Exercise Objectives (cont.)</a:t>
            </a:r>
          </a:p>
        </p:txBody>
      </p:sp>
      <p:sp>
        <p:nvSpPr>
          <p:cNvPr id="40962" name="Content Placeholder 2"/>
          <p:cNvSpPr>
            <a:spLocks noGrp="1"/>
          </p:cNvSpPr>
          <p:nvPr>
            <p:ph idx="1"/>
          </p:nvPr>
        </p:nvSpPr>
        <p:spPr/>
        <p:txBody>
          <a:bodyPr/>
          <a:lstStyle/>
          <a:p>
            <a:pPr lvl="1"/>
            <a:r>
              <a:rPr lang="en-US" smtClean="0">
                <a:latin typeface="Arial" charset="0"/>
                <a:cs typeface="Arial" charset="0"/>
              </a:rPr>
              <a:t>Propose comprehensive, collaborative and effective ideas, strategies and solutions to ensure the timely remediation of the contamination event</a:t>
            </a:r>
          </a:p>
          <a:p>
            <a:pPr lvl="1"/>
            <a:r>
              <a:rPr lang="en-US" smtClean="0">
                <a:latin typeface="Arial" charset="0"/>
                <a:cs typeface="Arial" charset="0"/>
              </a:rPr>
              <a:t>Identify the strengths and development needs of your own agency or department and identify the actions you will take to champion the change required to improve or enhance your team’s ability to respond to a food contamination incident.</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latin typeface="Arial" charset="0"/>
                <a:cs typeface="Arial" charset="0"/>
              </a:rPr>
              <a:t>Roles and Responsibilities</a:t>
            </a:r>
          </a:p>
        </p:txBody>
      </p:sp>
      <p:sp>
        <p:nvSpPr>
          <p:cNvPr id="43010"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Roles and Responsibilities</a:t>
            </a:r>
          </a:p>
        </p:txBody>
      </p:sp>
      <p:sp>
        <p:nvSpPr>
          <p:cNvPr id="44034"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z="4000" smtClean="0">
                <a:latin typeface="Arial" charset="0"/>
                <a:cs typeface="Arial" charset="0"/>
              </a:rPr>
              <a:t>Personal Learning Inventory (PLI)</a:t>
            </a:r>
          </a:p>
        </p:txBody>
      </p:sp>
      <p:sp>
        <p:nvSpPr>
          <p:cNvPr id="45058" name="Content Placeholder 2"/>
          <p:cNvSpPr>
            <a:spLocks noGrp="1"/>
          </p:cNvSpPr>
          <p:nvPr>
            <p:ph idx="1"/>
          </p:nvPr>
        </p:nvSpPr>
        <p:spPr/>
        <p:txBody>
          <a:bodyPr/>
          <a:lstStyle/>
          <a:p>
            <a:r>
              <a:rPr lang="en-US" smtClean="0">
                <a:latin typeface="Arial" charset="0"/>
                <a:cs typeface="Arial" charset="0"/>
              </a:rPr>
              <a:t>Designed to provide you with a document to capture questions, improvement ideas and action items</a:t>
            </a:r>
          </a:p>
          <a:p>
            <a:r>
              <a:rPr lang="en-US" smtClean="0">
                <a:latin typeface="Arial" charset="0"/>
                <a:cs typeface="Arial" charset="0"/>
              </a:rPr>
              <a:t>For your use only; PLI’s will not be collected; however, your are encouraged to share your PLI with others as a record of your learning experience</a:t>
            </a:r>
          </a:p>
          <a:p>
            <a:r>
              <a:rPr lang="en-US" smtClean="0">
                <a:latin typeface="Arial" charset="0"/>
                <a:cs typeface="Arial" charset="0"/>
              </a:rPr>
              <a:t>Add to your PLI throughout the day and refer back to it as needed</a:t>
            </a:r>
          </a:p>
          <a:p>
            <a:pPr>
              <a:buFont typeface="Arial" charset="0"/>
              <a:buNone/>
            </a:pP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eaLnBrk="1" hangingPunct="1"/>
            <a:r>
              <a:rPr lang="en-US" sz="3200" smtClean="0">
                <a:latin typeface="Arial" charset="0"/>
                <a:cs typeface="Arial" charset="0"/>
              </a:rPr>
              <a:t>Module: Evolution of an Outbreak</a:t>
            </a:r>
          </a:p>
        </p:txBody>
      </p:sp>
      <p:sp>
        <p:nvSpPr>
          <p:cNvPr id="46082" name="Rectangle 3"/>
          <p:cNvSpPr>
            <a:spLocks noGrp="1" noChangeArrowheads="1"/>
          </p:cNvSpPr>
          <p:nvPr>
            <p:ph idx="1"/>
          </p:nvPr>
        </p:nvSpPr>
        <p:spPr/>
        <p:txBody>
          <a:bodyPr/>
          <a:lstStyle/>
          <a:p>
            <a:r>
              <a:rPr lang="en-US" smtClean="0">
                <a:latin typeface="Arial" charset="0"/>
                <a:cs typeface="Arial" charset="0"/>
              </a:rPr>
              <a:t>Presentation of Scenario</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60 min</a:t>
            </a:r>
          </a:p>
        </p:txBody>
      </p:sp>
      <p:sp>
        <p:nvSpPr>
          <p:cNvPr id="7"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3555" name="Content Placeholder 2"/>
          <p:cNvSpPr>
            <a:spLocks noGrp="1"/>
          </p:cNvSpPr>
          <p:nvPr>
            <p:ph idx="1"/>
          </p:nvPr>
        </p:nvSpPr>
        <p:spPr>
          <a:xfrm>
            <a:off x="457200" y="1600200"/>
            <a:ext cx="7696200" cy="4525963"/>
          </a:xfrm>
        </p:spPr>
        <p:txBody>
          <a:bodyPr/>
          <a:lstStyle/>
          <a:p>
            <a:pPr marL="0" indent="0" eaLnBrk="1" hangingPunct="1">
              <a:buFont typeface="Wingdings" pitchFamily="2" charset="2"/>
              <a:buNone/>
              <a:defRPr/>
            </a:pPr>
            <a:r>
              <a:rPr lang="en-US" sz="2800" b="1" dirty="0" smtClean="0">
                <a:latin typeface="Arial" charset="0"/>
                <a:cs typeface="Arial" charset="0"/>
              </a:rPr>
              <a:t>Saturday, April 16</a:t>
            </a:r>
          </a:p>
          <a:p>
            <a:pPr eaLnBrk="1" hangingPunct="1">
              <a:defRPr/>
            </a:pPr>
            <a:r>
              <a:rPr lang="en-US" dirty="0" smtClean="0">
                <a:latin typeface="Arial" charset="0"/>
                <a:cs typeface="Arial" charset="0"/>
              </a:rPr>
              <a:t>On Saturday night, Special Care Hospital’s emergency room was packed</a:t>
            </a:r>
          </a:p>
          <a:p>
            <a:pPr lvl="1" eaLnBrk="1" hangingPunct="1">
              <a:defRPr/>
            </a:pPr>
            <a:r>
              <a:rPr lang="en-US" sz="2000" dirty="0" smtClean="0">
                <a:latin typeface="Arial" charset="0"/>
                <a:cs typeface="Arial" charset="0"/>
              </a:rPr>
              <a:t>High percentage of patients complaining of tremors, muscle cramps, neck pain, nausea and heart palpitations</a:t>
            </a:r>
            <a:br>
              <a:rPr lang="en-US" sz="2000" dirty="0" smtClean="0">
                <a:latin typeface="Arial" charset="0"/>
                <a:cs typeface="Arial" charset="0"/>
              </a:rPr>
            </a:br>
            <a:endParaRPr lang="en-US" sz="2000" dirty="0" smtClean="0">
              <a:latin typeface="Arial" charset="0"/>
              <a:cs typeface="Arial" charset="0"/>
            </a:endParaRPr>
          </a:p>
          <a:p>
            <a:pPr lvl="1" eaLnBrk="1" hangingPunct="1">
              <a:defRPr/>
            </a:pPr>
            <a:r>
              <a:rPr lang="en-US" sz="2000" dirty="0" smtClean="0">
                <a:latin typeface="Arial" charset="0"/>
                <a:cs typeface="Arial" charset="0"/>
              </a:rPr>
              <a:t>Vital signs noted…including severely increased </a:t>
            </a:r>
          </a:p>
          <a:p>
            <a:pPr marL="228600" lvl="1" indent="0" eaLnBrk="1" hangingPunct="1">
              <a:buFont typeface="Wingdings" pitchFamily="2" charset="2"/>
              <a:buNone/>
              <a:defRPr/>
            </a:pPr>
            <a:r>
              <a:rPr lang="en-US" sz="2000" dirty="0">
                <a:latin typeface="Arial" charset="0"/>
                <a:cs typeface="Arial" charset="0"/>
              </a:rPr>
              <a:t> </a:t>
            </a:r>
            <a:r>
              <a:rPr lang="en-US" sz="2000" dirty="0" smtClean="0">
                <a:latin typeface="Arial" charset="0"/>
                <a:cs typeface="Arial" charset="0"/>
              </a:rPr>
              <a:t>   heart rate and blood pressure</a:t>
            </a:r>
            <a:br>
              <a:rPr lang="en-US" sz="2000" dirty="0" smtClean="0">
                <a:latin typeface="Arial" charset="0"/>
                <a:cs typeface="Arial" charset="0"/>
              </a:rPr>
            </a:br>
            <a:endParaRPr lang="en-US" sz="2000" dirty="0" smtClean="0">
              <a:latin typeface="Arial" charset="0"/>
              <a:cs typeface="Arial" charset="0"/>
            </a:endParaRPr>
          </a:p>
          <a:p>
            <a:pPr lvl="1" eaLnBrk="1" hangingPunct="1">
              <a:defRPr/>
            </a:pPr>
            <a:r>
              <a:rPr lang="en-US" sz="2000" dirty="0" smtClean="0">
                <a:latin typeface="Arial" charset="0"/>
                <a:cs typeface="Arial" charset="0"/>
              </a:rPr>
              <a:t>Lead trauma physician contacts Mosaic City Health Department’s 24 hour emergency contact number </a:t>
            </a:r>
          </a:p>
          <a:p>
            <a:pPr marL="228600" lvl="1" indent="0" eaLnBrk="1" hangingPunct="1">
              <a:buFont typeface="Wingdings" pitchFamily="2" charset="2"/>
              <a:buNone/>
              <a:defRPr/>
            </a:pPr>
            <a:r>
              <a:rPr lang="en-US" sz="2000" dirty="0" smtClean="0">
                <a:latin typeface="Arial" charset="0"/>
                <a:cs typeface="Arial" charset="0"/>
              </a:rPr>
              <a:t>   </a:t>
            </a:r>
            <a:endParaRPr lang="en-US" dirty="0" smtClean="0">
              <a:latin typeface="Arial" charset="0"/>
              <a:cs typeface="Arial" charset="0"/>
            </a:endParaRPr>
          </a:p>
        </p:txBody>
      </p:sp>
      <p:sp>
        <p:nvSpPr>
          <p:cNvPr id="6"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47108" name="Picture 2"/>
          <p:cNvPicPr>
            <a:picLocks noChangeAspect="1"/>
          </p:cNvPicPr>
          <p:nvPr/>
        </p:nvPicPr>
        <p:blipFill>
          <a:blip r:embed="rId2"/>
          <a:srcRect/>
          <a:stretch>
            <a:fillRect/>
          </a:stretch>
        </p:blipFill>
        <p:spPr bwMode="auto">
          <a:xfrm>
            <a:off x="6705600" y="3581400"/>
            <a:ext cx="2195513" cy="14636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a:xfrm>
            <a:off x="457200" y="1546225"/>
            <a:ext cx="6381750" cy="4525963"/>
          </a:xfrm>
        </p:spPr>
        <p:txBody>
          <a:bodyPr>
            <a:normAutofit lnSpcReduction="10000"/>
          </a:bodyPr>
          <a:lstStyle/>
          <a:p>
            <a:pPr marL="0" indent="0">
              <a:buFont typeface="Wingdings" pitchFamily="2" charset="2"/>
              <a:buNone/>
              <a:defRPr/>
            </a:pPr>
            <a:r>
              <a:rPr lang="en-US" sz="2800" b="1" dirty="0">
                <a:latin typeface="Arial" charset="0"/>
                <a:cs typeface="Arial" charset="0"/>
              </a:rPr>
              <a:t>Saturday, April </a:t>
            </a:r>
            <a:r>
              <a:rPr lang="en-US" sz="2800" b="1" dirty="0" smtClean="0">
                <a:latin typeface="Arial" charset="0"/>
                <a:cs typeface="Arial" charset="0"/>
              </a:rPr>
              <a:t>16 cont’d</a:t>
            </a:r>
            <a:endParaRPr lang="en-US" sz="2800" dirty="0" smtClean="0"/>
          </a:p>
          <a:p>
            <a:pPr marL="0" indent="0">
              <a:buFont typeface="Wingdings" pitchFamily="2" charset="2"/>
              <a:buNone/>
              <a:defRPr/>
            </a:pPr>
            <a:r>
              <a:rPr lang="en-US" dirty="0" smtClean="0"/>
              <a:t>Same </a:t>
            </a:r>
            <a:r>
              <a:rPr lang="en-US" dirty="0"/>
              <a:t>evening, across town…..</a:t>
            </a:r>
          </a:p>
          <a:p>
            <a:pPr>
              <a:defRPr/>
            </a:pPr>
            <a:r>
              <a:rPr lang="en-US" dirty="0"/>
              <a:t>Carlos is having a poker party at his house</a:t>
            </a:r>
          </a:p>
          <a:p>
            <a:pPr lvl="1">
              <a:defRPr/>
            </a:pPr>
            <a:r>
              <a:rPr lang="en-US" dirty="0"/>
              <a:t>Purchases Burger </a:t>
            </a:r>
            <a:r>
              <a:rPr lang="en-US" dirty="0" smtClean="0"/>
              <a:t>Chain A’s “box-o-</a:t>
            </a:r>
            <a:r>
              <a:rPr lang="en-US" dirty="0" err="1" smtClean="0"/>
              <a:t>Superburgers</a:t>
            </a:r>
            <a:r>
              <a:rPr lang="en-US" dirty="0"/>
              <a:t>” to feed his hungry friends</a:t>
            </a:r>
          </a:p>
          <a:p>
            <a:pPr lvl="2">
              <a:defRPr/>
            </a:pPr>
            <a:r>
              <a:rPr lang="en-US" dirty="0"/>
              <a:t>The burgers have double patties, lettuce, cheese, whole wheat buns and seasoned mustard</a:t>
            </a:r>
          </a:p>
          <a:p>
            <a:pPr lvl="1">
              <a:defRPr/>
            </a:pPr>
            <a:r>
              <a:rPr lang="en-US" dirty="0"/>
              <a:t>Several guests complain of nausea, muscle cramps, and a racing heartbeat by the end of the night</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48132" name="Picture 6" descr="C:\Documents and Settings\azychowski\Local Settings\Temporary Internet Files\Content.IE5\CLMXM70P\MP900406480[1].jpg"/>
          <p:cNvPicPr>
            <a:picLocks noChangeAspect="1" noChangeArrowheads="1"/>
          </p:cNvPicPr>
          <p:nvPr/>
        </p:nvPicPr>
        <p:blipFill>
          <a:blip r:embed="rId2"/>
          <a:srcRect/>
          <a:stretch>
            <a:fillRect/>
          </a:stretch>
        </p:blipFill>
        <p:spPr bwMode="auto">
          <a:xfrm>
            <a:off x="6838950" y="3810000"/>
            <a:ext cx="2227263" cy="28194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5603" name="Content Placeholder 2"/>
          <p:cNvSpPr>
            <a:spLocks noGrp="1"/>
          </p:cNvSpPr>
          <p:nvPr>
            <p:ph idx="1"/>
          </p:nvPr>
        </p:nvSpPr>
        <p:spPr>
          <a:xfrm>
            <a:off x="3657600" y="1905000"/>
            <a:ext cx="5486400" cy="4525963"/>
          </a:xfrm>
        </p:spPr>
        <p:txBody>
          <a:bodyPr/>
          <a:lstStyle/>
          <a:p>
            <a:pPr marL="0" indent="0">
              <a:buFont typeface="Wingdings" pitchFamily="2" charset="2"/>
              <a:buNone/>
              <a:defRPr/>
            </a:pPr>
            <a:r>
              <a:rPr lang="en-US" sz="2800" b="1" dirty="0">
                <a:latin typeface="Arial" charset="0"/>
                <a:cs typeface="Arial" charset="0"/>
              </a:rPr>
              <a:t>Saturday, April 16 </a:t>
            </a:r>
            <a:r>
              <a:rPr lang="en-US" sz="2800" b="1" dirty="0" smtClean="0">
                <a:latin typeface="Arial" charset="0"/>
                <a:cs typeface="Arial" charset="0"/>
              </a:rPr>
              <a:t>cont’d</a:t>
            </a:r>
            <a:endParaRPr lang="en-US" dirty="0" smtClean="0">
              <a:latin typeface="Arial" charset="0"/>
              <a:cs typeface="Arial" charset="0"/>
            </a:endParaRPr>
          </a:p>
          <a:p>
            <a:pPr>
              <a:defRPr/>
            </a:pPr>
            <a:r>
              <a:rPr lang="en-US" dirty="0" smtClean="0">
                <a:latin typeface="Arial" charset="0"/>
                <a:cs typeface="Arial" charset="0"/>
              </a:rPr>
              <a:t>Carlos calls rescue squad and his friends are taken to Metropolitan General Hospital</a:t>
            </a:r>
          </a:p>
          <a:p>
            <a:pPr>
              <a:defRPr/>
            </a:pPr>
            <a:r>
              <a:rPr lang="en-US" dirty="0" smtClean="0">
                <a:latin typeface="Arial" charset="0"/>
                <a:cs typeface="Arial" charset="0"/>
              </a:rPr>
              <a:t>Trauma staff triages the men and conclude that symptoms are due to a common exposure</a:t>
            </a:r>
          </a:p>
          <a:p>
            <a:pPr lvl="1">
              <a:defRPr/>
            </a:pPr>
            <a:r>
              <a:rPr lang="en-US" dirty="0" smtClean="0">
                <a:latin typeface="Arial" charset="0"/>
                <a:cs typeface="Arial" charset="0"/>
              </a:rPr>
              <a:t>Mosaic City Health Department’s emergency 24 hour hotline informed</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49156" name="Picture 12" descr="C:\Documents and Settings\azychowski\Local Settings\Temporary Internet Files\Content.IE5\2TQ7QJUJ\MP900402701[1].jpg"/>
          <p:cNvPicPr>
            <a:picLocks noChangeAspect="1" noChangeArrowheads="1"/>
          </p:cNvPicPr>
          <p:nvPr/>
        </p:nvPicPr>
        <p:blipFill>
          <a:blip r:embed="rId2"/>
          <a:srcRect/>
          <a:stretch>
            <a:fillRect/>
          </a:stretch>
        </p:blipFill>
        <p:spPr bwMode="auto">
          <a:xfrm>
            <a:off x="762000" y="1676400"/>
            <a:ext cx="2819400" cy="422751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6627" name="Content Placeholder 2"/>
          <p:cNvSpPr>
            <a:spLocks noGrp="1"/>
          </p:cNvSpPr>
          <p:nvPr>
            <p:ph idx="1"/>
          </p:nvPr>
        </p:nvSpPr>
        <p:spPr>
          <a:xfrm>
            <a:off x="457200" y="1600200"/>
            <a:ext cx="7772400" cy="4525963"/>
          </a:xfrm>
        </p:spPr>
        <p:txBody>
          <a:bodyPr/>
          <a:lstStyle/>
          <a:p>
            <a:pPr marL="0" indent="0">
              <a:buFont typeface="Wingdings" pitchFamily="2" charset="2"/>
              <a:buNone/>
              <a:defRPr/>
            </a:pPr>
            <a:r>
              <a:rPr lang="en-US" sz="2800" b="1" dirty="0">
                <a:latin typeface="Arial" charset="0"/>
                <a:cs typeface="Arial" charset="0"/>
              </a:rPr>
              <a:t>Saturday, April 16 cont’d</a:t>
            </a:r>
            <a:endParaRPr lang="en-US" dirty="0"/>
          </a:p>
          <a:p>
            <a:pPr marL="0" indent="0">
              <a:buFont typeface="Wingdings" pitchFamily="2" charset="2"/>
              <a:buNone/>
              <a:defRPr/>
            </a:pPr>
            <a:endParaRPr lang="en-US" dirty="0" smtClean="0">
              <a:latin typeface="Arial" charset="0"/>
              <a:cs typeface="Arial" charset="0"/>
            </a:endParaRPr>
          </a:p>
          <a:p>
            <a:pPr>
              <a:defRPr/>
            </a:pPr>
            <a:r>
              <a:rPr lang="en-US" dirty="0" smtClean="0">
                <a:latin typeface="Arial" charset="0"/>
                <a:cs typeface="Arial" charset="0"/>
              </a:rPr>
              <a:t>Based on the two calls, the</a:t>
            </a:r>
          </a:p>
          <a:p>
            <a:pPr marL="0" indent="0">
              <a:buFont typeface="Wingdings" pitchFamily="2" charset="2"/>
              <a:buNone/>
              <a:defRPr/>
            </a:pPr>
            <a:r>
              <a:rPr lang="en-US" dirty="0" smtClean="0">
                <a:latin typeface="Arial" charset="0"/>
                <a:cs typeface="Arial" charset="0"/>
              </a:rPr>
              <a:t>  Mosaic City Health </a:t>
            </a:r>
          </a:p>
          <a:p>
            <a:pPr marL="0" indent="0">
              <a:buFont typeface="Wingdings" pitchFamily="2" charset="2"/>
              <a:buNone/>
              <a:defRPr/>
            </a:pPr>
            <a:r>
              <a:rPr lang="en-US" dirty="0">
                <a:latin typeface="Arial" charset="0"/>
                <a:cs typeface="Arial" charset="0"/>
              </a:rPr>
              <a:t> </a:t>
            </a:r>
            <a:r>
              <a:rPr lang="en-US" dirty="0" smtClean="0">
                <a:latin typeface="Arial" charset="0"/>
                <a:cs typeface="Arial" charset="0"/>
              </a:rPr>
              <a:t> Department:</a:t>
            </a:r>
          </a:p>
          <a:p>
            <a:pPr lvl="1">
              <a:defRPr/>
            </a:pPr>
            <a:endParaRPr lang="en-US" sz="2400" dirty="0" smtClean="0">
              <a:latin typeface="Arial" charset="0"/>
              <a:cs typeface="Arial" charset="0"/>
            </a:endParaRPr>
          </a:p>
          <a:p>
            <a:pPr lvl="1">
              <a:defRPr/>
            </a:pPr>
            <a:r>
              <a:rPr lang="en-US" sz="2400" dirty="0" smtClean="0">
                <a:latin typeface="Arial" charset="0"/>
                <a:cs typeface="Arial" charset="0"/>
              </a:rPr>
              <a:t>Engaged health officer</a:t>
            </a:r>
            <a:br>
              <a:rPr lang="en-US" sz="2400" dirty="0" smtClean="0">
                <a:latin typeface="Arial" charset="0"/>
                <a:cs typeface="Arial" charset="0"/>
              </a:rPr>
            </a:br>
            <a:endParaRPr lang="en-US" sz="2400" dirty="0">
              <a:latin typeface="Arial" charset="0"/>
              <a:cs typeface="Arial" charset="0"/>
            </a:endParaRPr>
          </a:p>
          <a:p>
            <a:pPr lvl="1">
              <a:defRPr/>
            </a:pPr>
            <a:r>
              <a:rPr lang="en-US" sz="2400" dirty="0" smtClean="0">
                <a:latin typeface="Arial" charset="0"/>
                <a:cs typeface="Arial" charset="0"/>
              </a:rPr>
              <a:t>Health officer will follow the </a:t>
            </a:r>
            <a:br>
              <a:rPr lang="en-US" sz="2400" dirty="0" smtClean="0">
                <a:latin typeface="Arial" charset="0"/>
                <a:cs typeface="Arial" charset="0"/>
              </a:rPr>
            </a:br>
            <a:r>
              <a:rPr lang="en-US" sz="2400" dirty="0" smtClean="0">
                <a:latin typeface="Arial" charset="0"/>
                <a:cs typeface="Arial" charset="0"/>
              </a:rPr>
              <a:t>cases as they develop overnight</a:t>
            </a:r>
          </a:p>
          <a:p>
            <a:pPr lvl="1">
              <a:defRPr/>
            </a:pPr>
            <a:endParaRPr lang="en-US" dirty="0" smtClean="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 name="Picture 4" descr="C:\Documents and Settings\azychowski\Local Settings\Temporary Internet Files\Content.IE5\4TS9T9C2\MP900411731[1].jpg"/>
          <p:cNvPicPr>
            <a:picLocks noChangeAspect="1" noChangeArrowheads="1"/>
          </p:cNvPicPr>
          <p:nvPr/>
        </p:nvPicPr>
        <p:blipFill>
          <a:blip r:embed="rId2"/>
          <a:srcRect/>
          <a:stretch>
            <a:fillRect/>
          </a:stretch>
        </p:blipFill>
        <p:spPr bwMode="auto">
          <a:xfrm>
            <a:off x="4876800" y="2133600"/>
            <a:ext cx="3619500" cy="2895600"/>
          </a:xfrm>
          <a:prstGeom prst="rect">
            <a:avLst/>
          </a:prstGeom>
          <a:noFill/>
          <a:ln w="9525">
            <a:noFill/>
            <a:miter lim="800000"/>
            <a:headEnd/>
            <a:tailEnd/>
          </a:ln>
          <a:effectLst>
            <a:outerShdw blurRad="50800" dist="38100" algn="l" rotWithShape="0">
              <a:prstClr val="black">
                <a:alpha val="40000"/>
              </a:prst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z="4000" smtClean="0">
                <a:latin typeface="Arial" charset="0"/>
                <a:cs typeface="Arial" charset="0"/>
              </a:rPr>
              <a:t>Introduction</a:t>
            </a:r>
          </a:p>
        </p:txBody>
      </p:sp>
      <p:sp>
        <p:nvSpPr>
          <p:cNvPr id="30722"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1"/>
            <a:r>
              <a:rPr lang="en-US" sz="2600" smtClean="0">
                <a:latin typeface="Arial" charset="0"/>
                <a:cs typeface="Arial" charset="0"/>
              </a:rPr>
              <a:t>At any point during production or distribution, food can be contaminated either accidentally (food safety), or on purpose from sabotage, fraud or terrorist activities (food defense)</a:t>
            </a:r>
            <a:endParaRPr lang="en-US" sz="2600" smtClean="0">
              <a:solidFill>
                <a:srgbClr val="7396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7651" name="Content Placeholder 2"/>
          <p:cNvSpPr>
            <a:spLocks noGrp="1"/>
          </p:cNvSpPr>
          <p:nvPr>
            <p:ph idx="1"/>
          </p:nvPr>
        </p:nvSpPr>
        <p:spPr/>
        <p:txBody>
          <a:bodyPr/>
          <a:lstStyle/>
          <a:p>
            <a:pPr marL="0" indent="0">
              <a:buFont typeface="Wingdings" pitchFamily="2" charset="2"/>
              <a:buNone/>
              <a:defRPr/>
            </a:pPr>
            <a:r>
              <a:rPr lang="en-US" sz="2800" b="1" dirty="0" smtClean="0">
                <a:latin typeface="Arial" charset="0"/>
                <a:cs typeface="Arial" charset="0"/>
              </a:rPr>
              <a:t>Sunday, April 17</a:t>
            </a:r>
            <a:r>
              <a:rPr lang="en-US" sz="2800" b="1" baseline="30000" dirty="0" smtClean="0">
                <a:latin typeface="Arial" charset="0"/>
                <a:cs typeface="Arial" charset="0"/>
              </a:rPr>
              <a:t>th</a:t>
            </a:r>
            <a:r>
              <a:rPr lang="en-US" sz="2800" b="1" dirty="0" smtClean="0">
                <a:latin typeface="Arial" charset="0"/>
                <a:cs typeface="Arial" charset="0"/>
              </a:rPr>
              <a:t>  </a:t>
            </a:r>
          </a:p>
          <a:p>
            <a:pPr>
              <a:defRPr/>
            </a:pPr>
            <a:r>
              <a:rPr lang="en-US" dirty="0" smtClean="0">
                <a:latin typeface="Arial" charset="0"/>
                <a:cs typeface="Arial" charset="0"/>
              </a:rPr>
              <a:t>Mosaic County Health Officer has call with epidemiologists, who will spend Sunday gathering data on the case patients throughout the city and plan field work for Monday</a:t>
            </a:r>
          </a:p>
          <a:p>
            <a:pPr lvl="4">
              <a:defRPr/>
            </a:pPr>
            <a:r>
              <a:rPr lang="en-US" dirty="0" smtClean="0">
                <a:latin typeface="Arial" charset="0"/>
                <a:cs typeface="Arial" charset="0"/>
              </a:rPr>
              <a:t>Health departments in several counties in this state (A), and local jurisdictions in three (3) surrounding states, had begun getting calls from physicians and emergency room staff about an influx of individuals with similar acute symptoms</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1204" name="Picture 2"/>
          <p:cNvPicPr>
            <a:picLocks noChangeAspect="1"/>
          </p:cNvPicPr>
          <p:nvPr/>
        </p:nvPicPr>
        <p:blipFill>
          <a:blip r:embed="rId2"/>
          <a:srcRect/>
          <a:stretch>
            <a:fillRect/>
          </a:stretch>
        </p:blipFill>
        <p:spPr bwMode="auto">
          <a:xfrm>
            <a:off x="304800" y="4114800"/>
            <a:ext cx="1946275" cy="18288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8675" name="Content Placeholder 2"/>
          <p:cNvSpPr>
            <a:spLocks noGrp="1"/>
          </p:cNvSpPr>
          <p:nvPr>
            <p:ph idx="1"/>
          </p:nvPr>
        </p:nvSpPr>
        <p:spPr>
          <a:xfrm>
            <a:off x="457200" y="1447800"/>
            <a:ext cx="7467600" cy="4876800"/>
          </a:xfrm>
        </p:spPr>
        <p:txBody>
          <a:bodyPr/>
          <a:lstStyle/>
          <a:p>
            <a:pPr marL="0" indent="0" eaLnBrk="1" hangingPunct="1">
              <a:buFont typeface="Wingdings" pitchFamily="2" charset="2"/>
              <a:buNone/>
              <a:defRPr/>
            </a:pPr>
            <a:r>
              <a:rPr lang="en-US" sz="2800" b="1" dirty="0" smtClean="0">
                <a:latin typeface="Arial" charset="0"/>
                <a:cs typeface="Arial" charset="0"/>
              </a:rPr>
              <a:t>Monday, April 18</a:t>
            </a:r>
            <a:r>
              <a:rPr lang="en-US" sz="2800" b="1" baseline="30000" dirty="0" smtClean="0">
                <a:latin typeface="Arial" charset="0"/>
                <a:cs typeface="Arial" charset="0"/>
              </a:rPr>
              <a:t>th</a:t>
            </a:r>
            <a:r>
              <a:rPr lang="en-US" sz="2800" b="1" dirty="0" smtClean="0">
                <a:latin typeface="Arial" charset="0"/>
                <a:cs typeface="Arial" charset="0"/>
              </a:rPr>
              <a:t> </a:t>
            </a:r>
          </a:p>
          <a:p>
            <a:pPr eaLnBrk="1" hangingPunct="1">
              <a:defRPr/>
            </a:pPr>
            <a:endParaRPr lang="en-US" dirty="0" smtClean="0">
              <a:latin typeface="Arial" charset="0"/>
              <a:cs typeface="Arial" charset="0"/>
            </a:endParaRPr>
          </a:p>
          <a:p>
            <a:pPr eaLnBrk="1" hangingPunct="1">
              <a:defRPr/>
            </a:pPr>
            <a:r>
              <a:rPr lang="en-US" dirty="0" smtClean="0">
                <a:latin typeface="Arial" charset="0"/>
                <a:cs typeface="Arial" charset="0"/>
              </a:rPr>
              <a:t>Mosaic </a:t>
            </a:r>
            <a:r>
              <a:rPr lang="en-US" dirty="0">
                <a:latin typeface="Arial" charset="0"/>
                <a:cs typeface="Arial" charset="0"/>
              </a:rPr>
              <a:t>City epidemiologists investigate Carlos’s party and identified the food served as a possible vehicle for this common exposure</a:t>
            </a:r>
          </a:p>
          <a:p>
            <a:pPr lvl="1" eaLnBrk="1" hangingPunct="1">
              <a:defRPr/>
            </a:pPr>
            <a:endParaRPr lang="en-US" sz="2000" dirty="0" smtClean="0">
              <a:latin typeface="Arial" charset="0"/>
              <a:cs typeface="Arial" charset="0"/>
            </a:endParaRPr>
          </a:p>
          <a:p>
            <a:pPr lvl="1" eaLnBrk="1" hangingPunct="1">
              <a:defRPr/>
            </a:pPr>
            <a:r>
              <a:rPr lang="en-US" sz="2000" dirty="0" smtClean="0">
                <a:latin typeface="Arial" charset="0"/>
                <a:cs typeface="Arial" charset="0"/>
              </a:rPr>
              <a:t>Found </a:t>
            </a:r>
            <a:r>
              <a:rPr lang="en-US" sz="2000" dirty="0">
                <a:latin typeface="Arial" charset="0"/>
                <a:cs typeface="Arial" charset="0"/>
              </a:rPr>
              <a:t>two leftover burgers still in the bag</a:t>
            </a:r>
          </a:p>
          <a:p>
            <a:pPr lvl="2" eaLnBrk="1" hangingPunct="1">
              <a:buFont typeface="Wingdings" pitchFamily="2" charset="2"/>
              <a:buChar char="§"/>
              <a:defRPr/>
            </a:pPr>
            <a:endParaRPr lang="en-US" sz="1800" dirty="0" smtClean="0">
              <a:latin typeface="Arial" charset="0"/>
              <a:cs typeface="Arial" charset="0"/>
            </a:endParaRPr>
          </a:p>
          <a:p>
            <a:pPr lvl="2" eaLnBrk="1" hangingPunct="1">
              <a:buFont typeface="Wingdings" pitchFamily="2" charset="2"/>
              <a:buChar char="§"/>
              <a:defRPr/>
            </a:pPr>
            <a:r>
              <a:rPr lang="en-US" sz="1800" dirty="0" smtClean="0">
                <a:latin typeface="Arial" charset="0"/>
                <a:cs typeface="Arial" charset="0"/>
              </a:rPr>
              <a:t>Samples </a:t>
            </a:r>
            <a:r>
              <a:rPr lang="en-US" sz="1800" dirty="0">
                <a:latin typeface="Arial" charset="0"/>
                <a:cs typeface="Arial" charset="0"/>
              </a:rPr>
              <a:t>of burgers and beer collected </a:t>
            </a:r>
            <a:endParaRPr lang="en-US" sz="1800" dirty="0" smtClean="0">
              <a:latin typeface="Arial" charset="0"/>
              <a:cs typeface="Arial" charset="0"/>
            </a:endParaRPr>
          </a:p>
          <a:p>
            <a:pPr marL="914400" lvl="2" indent="0" eaLnBrk="1" hangingPunct="1">
              <a:buFont typeface="Arial" charset="0"/>
              <a:buNone/>
              <a:defRPr/>
            </a:pPr>
            <a:r>
              <a:rPr lang="en-US" sz="1800" dirty="0" smtClean="0">
                <a:latin typeface="Arial" charset="0"/>
                <a:cs typeface="Arial" charset="0"/>
              </a:rPr>
              <a:t>    for </a:t>
            </a:r>
            <a:r>
              <a:rPr lang="en-US" sz="1800" dirty="0">
                <a:latin typeface="Arial" charset="0"/>
                <a:cs typeface="Arial" charset="0"/>
              </a:rPr>
              <a:t>the State Public Health Laboratory </a:t>
            </a:r>
            <a:endParaRPr lang="en-US" sz="1800" dirty="0" smtClean="0">
              <a:latin typeface="Arial" charset="0"/>
              <a:cs typeface="Arial" charset="0"/>
            </a:endParaRPr>
          </a:p>
          <a:p>
            <a:pPr marL="914400" lvl="2" indent="0" eaLnBrk="1" hangingPunct="1">
              <a:buFont typeface="Arial" charset="0"/>
              <a:buNone/>
              <a:defRPr/>
            </a:pPr>
            <a:r>
              <a:rPr lang="en-US" sz="1800" dirty="0" smtClean="0">
                <a:latin typeface="Arial" charset="0"/>
                <a:cs typeface="Arial" charset="0"/>
              </a:rPr>
              <a:t>    for </a:t>
            </a:r>
            <a:r>
              <a:rPr lang="en-US" sz="1800" dirty="0">
                <a:latin typeface="Arial" charset="0"/>
                <a:cs typeface="Arial" charset="0"/>
              </a:rPr>
              <a:t>analysis</a:t>
            </a:r>
            <a:endParaRPr lang="en-US" dirty="0">
              <a:latin typeface="Arial" charset="0"/>
              <a:cs typeface="Arial" charset="0"/>
            </a:endParaRPr>
          </a:p>
          <a:p>
            <a:pPr marL="228600" lvl="1" indent="0" eaLnBrk="1" hangingPunct="1">
              <a:buFont typeface="Wingdings" pitchFamily="2" charset="2"/>
              <a:buNone/>
              <a:defRPr/>
            </a:pPr>
            <a:endParaRPr lang="en-US" dirty="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29699" name="Content Placeholder 2"/>
          <p:cNvSpPr>
            <a:spLocks noGrp="1"/>
          </p:cNvSpPr>
          <p:nvPr>
            <p:ph idx="1"/>
          </p:nvPr>
        </p:nvSpPr>
        <p:spPr>
          <a:xfrm>
            <a:off x="381000" y="1600200"/>
            <a:ext cx="8382000" cy="4724400"/>
          </a:xfrm>
        </p:spPr>
        <p:txBody>
          <a:bodyPr/>
          <a:lstStyle/>
          <a:p>
            <a:pPr marL="0" indent="0" eaLnBrk="1" hangingPunct="1">
              <a:buFont typeface="Wingdings" pitchFamily="2" charset="2"/>
              <a:buNone/>
              <a:defRPr/>
            </a:pPr>
            <a:r>
              <a:rPr lang="en-US" sz="2800" b="1" dirty="0">
                <a:latin typeface="Arial" charset="0"/>
                <a:cs typeface="Arial" charset="0"/>
              </a:rPr>
              <a:t>Monday, April </a:t>
            </a:r>
            <a:r>
              <a:rPr lang="en-US" sz="2800" b="1" dirty="0" smtClean="0">
                <a:latin typeface="Arial" charset="0"/>
                <a:cs typeface="Arial" charset="0"/>
              </a:rPr>
              <a:t>18</a:t>
            </a:r>
            <a:r>
              <a:rPr lang="en-US" sz="2800" b="1" baseline="30000" dirty="0" smtClean="0">
                <a:latin typeface="Arial" charset="0"/>
                <a:cs typeface="Arial" charset="0"/>
              </a:rPr>
              <a:t>th</a:t>
            </a:r>
            <a:r>
              <a:rPr lang="en-US" sz="2800" b="1" dirty="0" smtClean="0">
                <a:latin typeface="Arial" charset="0"/>
                <a:cs typeface="Arial" charset="0"/>
              </a:rPr>
              <a:t> cont’d</a:t>
            </a:r>
            <a:endParaRPr lang="en-US" dirty="0" smtClean="0">
              <a:latin typeface="Arial" charset="0"/>
              <a:cs typeface="Arial" charset="0"/>
            </a:endParaRPr>
          </a:p>
          <a:p>
            <a:pPr eaLnBrk="1" hangingPunct="1">
              <a:defRPr/>
            </a:pPr>
            <a:r>
              <a:rPr lang="en-US" sz="2400" dirty="0" smtClean="0">
                <a:latin typeface="Arial" charset="0"/>
                <a:cs typeface="Arial" charset="0"/>
              </a:rPr>
              <a:t>City </a:t>
            </a:r>
            <a:r>
              <a:rPr lang="en-US" sz="2400" dirty="0">
                <a:latin typeface="Arial" charset="0"/>
                <a:cs typeface="Arial" charset="0"/>
              </a:rPr>
              <a:t>epidemiology staff also interview 10 cases from Special Care </a:t>
            </a:r>
            <a:r>
              <a:rPr lang="en-US" sz="2400" dirty="0" smtClean="0">
                <a:latin typeface="Arial" charset="0"/>
                <a:cs typeface="Arial" charset="0"/>
              </a:rPr>
              <a:t>Hospital who were experiencing symptoms and did not have an obvious common exposure event</a:t>
            </a:r>
            <a:br>
              <a:rPr lang="en-US" sz="2400" dirty="0" smtClean="0">
                <a:latin typeface="Arial" charset="0"/>
                <a:cs typeface="Arial" charset="0"/>
              </a:rPr>
            </a:br>
            <a:endParaRPr lang="en-US" sz="2400" dirty="0">
              <a:latin typeface="Arial" charset="0"/>
              <a:cs typeface="Arial" charset="0"/>
            </a:endParaRPr>
          </a:p>
          <a:p>
            <a:pPr lvl="1" eaLnBrk="1" hangingPunct="1">
              <a:defRPr/>
            </a:pPr>
            <a:r>
              <a:rPr lang="en-US" dirty="0">
                <a:latin typeface="Arial" charset="0"/>
                <a:cs typeface="Arial" charset="0"/>
              </a:rPr>
              <a:t>9 of 10 report eating at Burger Chain A </a:t>
            </a:r>
            <a:r>
              <a:rPr lang="en-US" dirty="0" smtClean="0">
                <a:latin typeface="Arial" charset="0"/>
                <a:cs typeface="Arial" charset="0"/>
              </a:rPr>
              <a:t>locations</a:t>
            </a:r>
          </a:p>
          <a:p>
            <a:pPr lvl="2" eaLnBrk="1" hangingPunct="1">
              <a:buFont typeface="Wingdings" pitchFamily="2" charset="2"/>
              <a:buChar char="§"/>
              <a:defRPr/>
            </a:pPr>
            <a:r>
              <a:rPr lang="en-US" sz="2000" dirty="0" smtClean="0"/>
              <a:t>Burger </a:t>
            </a:r>
            <a:r>
              <a:rPr lang="en-US" sz="2000" dirty="0"/>
              <a:t>Chain A is a regional quick service chain serving primarily specialty hamburgers, with 48 outlets in 5 </a:t>
            </a:r>
            <a:r>
              <a:rPr lang="en-US" sz="2000" dirty="0" smtClean="0"/>
              <a:t>states</a:t>
            </a:r>
            <a:br>
              <a:rPr lang="en-US" sz="2000" dirty="0" smtClean="0"/>
            </a:br>
            <a:endParaRPr lang="en-US" sz="2000" dirty="0" smtClean="0"/>
          </a:p>
          <a:p>
            <a:pPr lvl="1" eaLnBrk="1" hangingPunct="1">
              <a:defRPr/>
            </a:pPr>
            <a:r>
              <a:rPr lang="en-US" dirty="0" smtClean="0"/>
              <a:t>Mosaic City Health Officer makes public statement</a:t>
            </a:r>
          </a:p>
          <a:p>
            <a:pPr lvl="1" eaLnBrk="1" hangingPunct="1">
              <a:defRPr/>
            </a:pPr>
            <a:endParaRPr lang="en-US" sz="2400" dirty="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0723" name="Content Placeholder 2"/>
          <p:cNvSpPr>
            <a:spLocks noGrp="1"/>
          </p:cNvSpPr>
          <p:nvPr>
            <p:ph idx="1"/>
          </p:nvPr>
        </p:nvSpPr>
        <p:spPr>
          <a:xfrm>
            <a:off x="152400" y="1600200"/>
            <a:ext cx="7745413" cy="4876800"/>
          </a:xfrm>
        </p:spPr>
        <p:txBody>
          <a:bodyPr/>
          <a:lstStyle/>
          <a:p>
            <a:pPr marL="0" indent="0" eaLnBrk="1" hangingPunct="1">
              <a:buFont typeface="Wingdings" pitchFamily="2" charset="2"/>
              <a:buNone/>
              <a:defRPr/>
            </a:pPr>
            <a:r>
              <a:rPr lang="en-US" sz="2800" b="1" dirty="0" smtClean="0">
                <a:latin typeface="Arial" charset="0"/>
                <a:cs typeface="Arial" charset="0"/>
              </a:rPr>
              <a:t>Tuesday, April 19</a:t>
            </a:r>
            <a:r>
              <a:rPr lang="en-US" sz="2800" b="1" baseline="30000" dirty="0" smtClean="0">
                <a:latin typeface="Arial" charset="0"/>
                <a:cs typeface="Arial" charset="0"/>
              </a:rPr>
              <a:t>th</a:t>
            </a:r>
            <a:r>
              <a:rPr lang="en-US" sz="2800" b="1" dirty="0" smtClean="0">
                <a:latin typeface="Arial" charset="0"/>
                <a:cs typeface="Arial" charset="0"/>
              </a:rPr>
              <a:t> </a:t>
            </a:r>
          </a:p>
          <a:p>
            <a:pPr eaLnBrk="1" hangingPunct="1">
              <a:defRPr/>
            </a:pPr>
            <a:r>
              <a:rPr lang="en-US" dirty="0" smtClean="0">
                <a:latin typeface="Arial" charset="0"/>
                <a:cs typeface="Arial" charset="0"/>
              </a:rPr>
              <a:t>The </a:t>
            </a:r>
            <a:r>
              <a:rPr lang="en-US" dirty="0">
                <a:latin typeface="Arial" charset="0"/>
                <a:cs typeface="Arial" charset="0"/>
              </a:rPr>
              <a:t>local health authorities </a:t>
            </a:r>
            <a:r>
              <a:rPr lang="en-US" dirty="0" smtClean="0">
                <a:latin typeface="Arial" charset="0"/>
                <a:cs typeface="Arial" charset="0"/>
              </a:rPr>
              <a:t>report </a:t>
            </a:r>
            <a:r>
              <a:rPr lang="en-US" dirty="0">
                <a:latin typeface="Arial" charset="0"/>
                <a:cs typeface="Arial" charset="0"/>
              </a:rPr>
              <a:t>these events to the State Health Department in </a:t>
            </a:r>
            <a:r>
              <a:rPr lang="en-US" dirty="0" smtClean="0">
                <a:latin typeface="Arial" charset="0"/>
                <a:cs typeface="Arial" charset="0"/>
              </a:rPr>
              <a:t>State </a:t>
            </a:r>
            <a:r>
              <a:rPr lang="en-US" dirty="0">
                <a:latin typeface="Arial" charset="0"/>
                <a:cs typeface="Arial" charset="0"/>
              </a:rPr>
              <a:t>A and </a:t>
            </a:r>
            <a:r>
              <a:rPr lang="en-US" dirty="0" smtClean="0">
                <a:latin typeface="Arial" charset="0"/>
                <a:cs typeface="Arial" charset="0"/>
              </a:rPr>
              <a:t>a call </a:t>
            </a:r>
            <a:r>
              <a:rPr lang="en-US" dirty="0">
                <a:latin typeface="Arial" charset="0"/>
                <a:cs typeface="Arial" charset="0"/>
              </a:rPr>
              <a:t>was held with all jurisdictions within the </a:t>
            </a:r>
            <a:r>
              <a:rPr lang="en-US" dirty="0" smtClean="0">
                <a:latin typeface="Arial" charset="0"/>
                <a:cs typeface="Arial" charset="0"/>
              </a:rPr>
              <a:t>state</a:t>
            </a:r>
            <a:endParaRPr lang="en-US" sz="2000" dirty="0" smtClean="0">
              <a:latin typeface="Arial" charset="0"/>
              <a:cs typeface="Arial" charset="0"/>
            </a:endParaRPr>
          </a:p>
          <a:p>
            <a:pPr lvl="1" eaLnBrk="1" hangingPunct="1">
              <a:defRPr/>
            </a:pPr>
            <a:r>
              <a:rPr lang="en-US" dirty="0" smtClean="0">
                <a:latin typeface="Arial" charset="0"/>
                <a:cs typeface="Arial" charset="0"/>
              </a:rPr>
              <a:t>Mosaic </a:t>
            </a:r>
            <a:r>
              <a:rPr lang="en-US" dirty="0">
                <a:latin typeface="Arial" charset="0"/>
                <a:cs typeface="Arial" charset="0"/>
              </a:rPr>
              <a:t>City health officials </a:t>
            </a:r>
            <a:r>
              <a:rPr lang="en-US" dirty="0" smtClean="0">
                <a:latin typeface="Arial" charset="0"/>
                <a:cs typeface="Arial" charset="0"/>
              </a:rPr>
              <a:t>report </a:t>
            </a:r>
            <a:r>
              <a:rPr lang="en-US" dirty="0">
                <a:latin typeface="Arial" charset="0"/>
                <a:cs typeface="Arial" charset="0"/>
              </a:rPr>
              <a:t>the possible link to the Burger Chain </a:t>
            </a:r>
            <a:r>
              <a:rPr lang="en-US" dirty="0" smtClean="0">
                <a:latin typeface="Arial" charset="0"/>
                <a:cs typeface="Arial" charset="0"/>
              </a:rPr>
              <a:t>A, due to the cluster from Carlos’ party</a:t>
            </a:r>
          </a:p>
          <a:p>
            <a:pPr lvl="1" eaLnBrk="1" hangingPunct="1">
              <a:defRPr/>
            </a:pPr>
            <a:r>
              <a:rPr lang="en-US" dirty="0" smtClean="0"/>
              <a:t>Experts </a:t>
            </a:r>
            <a:r>
              <a:rPr lang="en-US" dirty="0"/>
              <a:t>agree that due to the rapid onset of acute symptoms that are atypical of bacterial </a:t>
            </a:r>
            <a:r>
              <a:rPr lang="en-US" dirty="0" err="1"/>
              <a:t>foodborne</a:t>
            </a:r>
            <a:r>
              <a:rPr lang="en-US" dirty="0"/>
              <a:t> </a:t>
            </a:r>
            <a:r>
              <a:rPr lang="en-US" dirty="0" smtClean="0"/>
              <a:t>illness; </a:t>
            </a:r>
            <a:r>
              <a:rPr lang="en-US" dirty="0"/>
              <a:t>a chemical agent or toxin may be the </a:t>
            </a:r>
            <a:r>
              <a:rPr lang="en-US" dirty="0" smtClean="0"/>
              <a:t>cause, but it is unknown at this time.</a:t>
            </a:r>
            <a:endParaRPr lang="en-US" dirty="0"/>
          </a:p>
          <a:p>
            <a:pPr lvl="1" eaLnBrk="1" hangingPunct="1">
              <a:defRPr/>
            </a:pPr>
            <a:endParaRPr lang="en-US" sz="2000" dirty="0" smtClean="0">
              <a:latin typeface="Arial" charset="0"/>
              <a:cs typeface="Arial" charset="0"/>
            </a:endParaRPr>
          </a:p>
          <a:p>
            <a:pPr lvl="1" eaLnBrk="1" hangingPunct="1">
              <a:defRPr/>
            </a:pPr>
            <a:endParaRPr lang="en-US" sz="2000" dirty="0">
              <a:latin typeface="Arial" charset="0"/>
              <a:cs typeface="Arial" charset="0"/>
            </a:endParaRPr>
          </a:p>
          <a:p>
            <a:pPr marL="228600" lvl="1" indent="0" eaLnBrk="1" hangingPunct="1">
              <a:buFont typeface="Wingdings" pitchFamily="2" charset="2"/>
              <a:buNone/>
              <a:defRPr/>
            </a:pPr>
            <a:endParaRPr lang="en-US" sz="2000" dirty="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a:xfrm>
            <a:off x="457200" y="1447800"/>
            <a:ext cx="5791200" cy="4678363"/>
          </a:xfrm>
        </p:spPr>
        <p:txBody>
          <a:bodyPr>
            <a:normAutofit/>
          </a:bodyPr>
          <a:lstStyle/>
          <a:p>
            <a:pPr marL="0" indent="0" eaLnBrk="1" hangingPunct="1">
              <a:buFont typeface="Wingdings" pitchFamily="2" charset="2"/>
              <a:buNone/>
              <a:defRPr/>
            </a:pPr>
            <a:r>
              <a:rPr lang="en-US" sz="2800" b="1" dirty="0">
                <a:latin typeface="Arial" charset="0"/>
                <a:cs typeface="Arial" charset="0"/>
              </a:rPr>
              <a:t>Tuesday, April 19</a:t>
            </a:r>
            <a:r>
              <a:rPr lang="en-US" sz="2800" b="1" baseline="30000" dirty="0">
                <a:latin typeface="Arial" charset="0"/>
                <a:cs typeface="Arial" charset="0"/>
              </a:rPr>
              <a:t>th</a:t>
            </a:r>
            <a:r>
              <a:rPr lang="en-US" sz="2800" b="1" dirty="0">
                <a:latin typeface="Arial" charset="0"/>
                <a:cs typeface="Arial" charset="0"/>
              </a:rPr>
              <a:t> </a:t>
            </a:r>
            <a:endParaRPr lang="en-US" sz="2800" dirty="0" smtClean="0"/>
          </a:p>
          <a:p>
            <a:pPr eaLnBrk="1" hangingPunct="1">
              <a:defRPr/>
            </a:pPr>
            <a:r>
              <a:rPr lang="en-US" sz="2200" dirty="0" smtClean="0"/>
              <a:t>The </a:t>
            </a:r>
            <a:r>
              <a:rPr lang="en-US" sz="2200" dirty="0"/>
              <a:t>other counties in the state </a:t>
            </a:r>
            <a:r>
              <a:rPr lang="en-US" sz="2200" dirty="0" smtClean="0"/>
              <a:t>begin </a:t>
            </a:r>
            <a:r>
              <a:rPr lang="en-US" sz="2200" dirty="0"/>
              <a:t>to question their cases about Burger </a:t>
            </a:r>
            <a:r>
              <a:rPr lang="en-US" sz="2200" dirty="0" smtClean="0"/>
              <a:t>Chain A exposure</a:t>
            </a:r>
          </a:p>
          <a:p>
            <a:pPr eaLnBrk="1" hangingPunct="1">
              <a:defRPr/>
            </a:pPr>
            <a:r>
              <a:rPr lang="en-US" sz="2200" dirty="0" smtClean="0"/>
              <a:t>The </a:t>
            </a:r>
            <a:r>
              <a:rPr lang="en-US" sz="2200" dirty="0"/>
              <a:t>state </a:t>
            </a:r>
            <a:r>
              <a:rPr lang="en-US" sz="2200" dirty="0" smtClean="0"/>
              <a:t>contacts </a:t>
            </a:r>
            <a:r>
              <a:rPr lang="en-US" sz="2200" dirty="0"/>
              <a:t>the Centers for Disease Control </a:t>
            </a:r>
            <a:r>
              <a:rPr lang="en-US" sz="2200" dirty="0" smtClean="0"/>
              <a:t>and Prevention (CDC</a:t>
            </a:r>
            <a:r>
              <a:rPr lang="en-US" sz="2200" dirty="0"/>
              <a:t>)  to report this on-going </a:t>
            </a:r>
            <a:r>
              <a:rPr lang="en-US" sz="2200" dirty="0" smtClean="0"/>
              <a:t>event</a:t>
            </a:r>
          </a:p>
          <a:p>
            <a:pPr eaLnBrk="1" hangingPunct="1">
              <a:defRPr/>
            </a:pPr>
            <a:r>
              <a:rPr lang="en-US" sz="2200" dirty="0" smtClean="0"/>
              <a:t>The </a:t>
            </a:r>
            <a:r>
              <a:rPr lang="en-US" sz="2200" dirty="0"/>
              <a:t>CDC </a:t>
            </a:r>
            <a:r>
              <a:rPr lang="en-US" sz="2200" dirty="0" smtClean="0"/>
              <a:t>contacts </a:t>
            </a:r>
            <a:r>
              <a:rPr lang="en-US" sz="2200" dirty="0"/>
              <a:t>the </a:t>
            </a:r>
            <a:r>
              <a:rPr lang="en-US" sz="2200" dirty="0" smtClean="0"/>
              <a:t>American Association of Poison </a:t>
            </a:r>
            <a:r>
              <a:rPr lang="en-US" sz="2200" dirty="0"/>
              <a:t>Control </a:t>
            </a:r>
            <a:r>
              <a:rPr lang="en-US" sz="2200" dirty="0" smtClean="0"/>
              <a:t>Centers </a:t>
            </a:r>
            <a:r>
              <a:rPr lang="en-US" sz="2200" dirty="0"/>
              <a:t>and sent out a nationwide notice to the other state and local health departments about the ongoing </a:t>
            </a:r>
            <a:r>
              <a:rPr lang="en-US" sz="2200" dirty="0" smtClean="0"/>
              <a:t>situation</a:t>
            </a:r>
            <a:endParaRPr lang="en-US" sz="2200" dirty="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5300" name="Picture 3" descr="poison control center log&#10;Poison Help 1-800-222-1222"/>
          <p:cNvPicPr>
            <a:picLocks noChangeAspect="1"/>
          </p:cNvPicPr>
          <p:nvPr/>
        </p:nvPicPr>
        <p:blipFill>
          <a:blip r:embed="rId2"/>
          <a:srcRect/>
          <a:stretch>
            <a:fillRect/>
          </a:stretch>
        </p:blipFill>
        <p:spPr bwMode="auto">
          <a:xfrm>
            <a:off x="7086600" y="3733800"/>
            <a:ext cx="1770063" cy="1295400"/>
          </a:xfrm>
          <a:prstGeom prst="rect">
            <a:avLst/>
          </a:prstGeom>
          <a:noFill/>
          <a:ln w="9525">
            <a:noFill/>
            <a:miter lim="800000"/>
            <a:headEnd/>
            <a:tailEnd/>
          </a:ln>
        </p:spPr>
      </p:pic>
      <p:pic>
        <p:nvPicPr>
          <p:cNvPr id="55301" name="Picture 4" descr="CDC logo"/>
          <p:cNvPicPr>
            <a:picLocks noChangeAspect="1"/>
          </p:cNvPicPr>
          <p:nvPr/>
        </p:nvPicPr>
        <p:blipFill>
          <a:blip r:embed="rId3"/>
          <a:srcRect/>
          <a:stretch>
            <a:fillRect/>
          </a:stretch>
        </p:blipFill>
        <p:spPr bwMode="auto">
          <a:xfrm>
            <a:off x="6553200" y="1676400"/>
            <a:ext cx="2160588" cy="158432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a:xfrm>
            <a:off x="457200" y="1600200"/>
            <a:ext cx="5791200" cy="4525963"/>
          </a:xfrm>
        </p:spPr>
        <p:txBody>
          <a:bodyPr>
            <a:normAutofit fontScale="92500"/>
          </a:bodyPr>
          <a:lstStyle/>
          <a:p>
            <a:pPr marL="0" indent="0" eaLnBrk="1" hangingPunct="1">
              <a:buFont typeface="Wingdings" pitchFamily="2" charset="2"/>
              <a:buNone/>
              <a:defRPr/>
            </a:pPr>
            <a:r>
              <a:rPr lang="en-US" sz="3000" b="1" dirty="0" smtClean="0"/>
              <a:t>Tuesday, April 19</a:t>
            </a:r>
            <a:r>
              <a:rPr lang="en-US" sz="3000" b="1" baseline="30000" dirty="0" smtClean="0"/>
              <a:t>th</a:t>
            </a:r>
            <a:r>
              <a:rPr lang="en-US" sz="3000" b="1" dirty="0" smtClean="0"/>
              <a:t> cont’d</a:t>
            </a:r>
          </a:p>
          <a:p>
            <a:pPr eaLnBrk="1" hangingPunct="1">
              <a:defRPr/>
            </a:pPr>
            <a:r>
              <a:rPr lang="en-US" dirty="0" smtClean="0"/>
              <a:t>The </a:t>
            </a:r>
            <a:r>
              <a:rPr lang="en-US" dirty="0"/>
              <a:t>CDC </a:t>
            </a:r>
            <a:r>
              <a:rPr lang="en-US" dirty="0" smtClean="0"/>
              <a:t>contacts </a:t>
            </a:r>
            <a:r>
              <a:rPr lang="en-US" dirty="0"/>
              <a:t>the FSIS and the FDA </a:t>
            </a:r>
            <a:r>
              <a:rPr lang="en-US" dirty="0" smtClean="0"/>
              <a:t>to </a:t>
            </a:r>
            <a:r>
              <a:rPr lang="en-US" dirty="0"/>
              <a:t>report the status and indicate the possible food </a:t>
            </a:r>
            <a:r>
              <a:rPr lang="en-US" dirty="0" smtClean="0"/>
              <a:t>association</a:t>
            </a:r>
          </a:p>
          <a:p>
            <a:pPr eaLnBrk="1" hangingPunct="1">
              <a:defRPr/>
            </a:pPr>
            <a:r>
              <a:rPr lang="en-US" dirty="0" smtClean="0"/>
              <a:t>Mosaic City environmental sanitarians contact the Burger Chain A management and indicate a </a:t>
            </a:r>
            <a:r>
              <a:rPr lang="en-US" b="1" i="1" dirty="0" smtClean="0"/>
              <a:t>possible</a:t>
            </a:r>
            <a:r>
              <a:rPr lang="en-US" dirty="0" smtClean="0"/>
              <a:t> association with their restaurants</a:t>
            </a:r>
          </a:p>
          <a:p>
            <a:pPr eaLnBrk="1" hangingPunct="1">
              <a:defRPr/>
            </a:pPr>
            <a:r>
              <a:rPr lang="en-US" dirty="0" smtClean="0"/>
              <a:t>Burger Chain A management begins an internal investigation</a:t>
            </a:r>
          </a:p>
          <a:p>
            <a:pPr eaLnBrk="1" hangingPunct="1">
              <a:defRPr/>
            </a:pPr>
            <a:r>
              <a:rPr lang="en-US" dirty="0" smtClean="0">
                <a:latin typeface="Arial" charset="0"/>
                <a:cs typeface="Arial" charset="0"/>
              </a:rPr>
              <a:t>State </a:t>
            </a:r>
            <a:r>
              <a:rPr lang="en-US" dirty="0">
                <a:latin typeface="Arial" charset="0"/>
                <a:cs typeface="Arial" charset="0"/>
              </a:rPr>
              <a:t>A issues a press </a:t>
            </a:r>
            <a:r>
              <a:rPr lang="en-US" dirty="0" smtClean="0">
                <a:latin typeface="Arial" charset="0"/>
                <a:cs typeface="Arial" charset="0"/>
              </a:rPr>
              <a:t>statement</a:t>
            </a:r>
            <a:endParaRPr lang="en-US" dirty="0">
              <a:latin typeface="Arial" charset="0"/>
              <a:cs typeface="Arial" charset="0"/>
            </a:endParaRPr>
          </a:p>
          <a:p>
            <a:pPr marL="457200" indent="-457200" eaLnBrk="1" hangingPunct="1">
              <a:buFontTx/>
              <a:buAutoNum type="arabicPeriod" startAt="4"/>
              <a:defRPr/>
            </a:pPr>
            <a:endParaRPr lang="en-US" dirty="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6324" name="Picture 3" descr="USDA FSIS logo"/>
          <p:cNvPicPr>
            <a:picLocks noChangeAspect="1"/>
          </p:cNvPicPr>
          <p:nvPr/>
        </p:nvPicPr>
        <p:blipFill>
          <a:blip r:embed="rId2"/>
          <a:srcRect/>
          <a:stretch>
            <a:fillRect/>
          </a:stretch>
        </p:blipFill>
        <p:spPr bwMode="auto">
          <a:xfrm>
            <a:off x="6286500" y="1447800"/>
            <a:ext cx="2857500" cy="2286000"/>
          </a:xfrm>
          <a:prstGeom prst="rect">
            <a:avLst/>
          </a:prstGeom>
          <a:noFill/>
          <a:ln w="9525">
            <a:noFill/>
            <a:miter lim="800000"/>
            <a:headEnd/>
            <a:tailEnd/>
          </a:ln>
        </p:spPr>
      </p:pic>
      <p:pic>
        <p:nvPicPr>
          <p:cNvPr id="56325" name="Picture 4" descr="fda logo"/>
          <p:cNvPicPr>
            <a:picLocks noChangeAspect="1"/>
          </p:cNvPicPr>
          <p:nvPr/>
        </p:nvPicPr>
        <p:blipFill>
          <a:blip r:embed="rId3"/>
          <a:srcRect/>
          <a:stretch>
            <a:fillRect/>
          </a:stretch>
        </p:blipFill>
        <p:spPr bwMode="auto">
          <a:xfrm>
            <a:off x="7315200" y="5437188"/>
            <a:ext cx="1792288" cy="1192212"/>
          </a:xfrm>
          <a:prstGeom prst="rect">
            <a:avLst/>
          </a:prstGeom>
          <a:noFill/>
          <a:ln w="9525">
            <a:noFill/>
            <a:miter lim="800000"/>
            <a:headEnd/>
            <a:tailEnd/>
          </a:ln>
        </p:spPr>
      </p:pic>
      <p:pic>
        <p:nvPicPr>
          <p:cNvPr id="56326" name="Picture 5" descr="FBI logo"/>
          <p:cNvPicPr>
            <a:picLocks noChangeAspect="1"/>
          </p:cNvPicPr>
          <p:nvPr/>
        </p:nvPicPr>
        <p:blipFill>
          <a:blip r:embed="rId4"/>
          <a:srcRect/>
          <a:stretch>
            <a:fillRect/>
          </a:stretch>
        </p:blipFill>
        <p:spPr bwMode="auto">
          <a:xfrm>
            <a:off x="6172200" y="3505200"/>
            <a:ext cx="1828800" cy="188753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57346" name="Content Placeholder 2"/>
          <p:cNvSpPr>
            <a:spLocks noGrp="1"/>
          </p:cNvSpPr>
          <p:nvPr>
            <p:ph idx="1"/>
          </p:nvPr>
        </p:nvSpPr>
        <p:spPr>
          <a:xfrm>
            <a:off x="228600" y="1600200"/>
            <a:ext cx="7543800" cy="4800600"/>
          </a:xfrm>
        </p:spPr>
        <p:txBody>
          <a:bodyPr/>
          <a:lstStyle/>
          <a:p>
            <a:pPr marL="0" indent="0" eaLnBrk="1" hangingPunct="1">
              <a:buFont typeface="Wingdings" pitchFamily="2" charset="2"/>
              <a:buNone/>
            </a:pPr>
            <a:r>
              <a:rPr lang="en-US" sz="2800" b="1" smtClean="0">
                <a:latin typeface="Arial" charset="0"/>
                <a:cs typeface="Arial" charset="0"/>
              </a:rPr>
              <a:t>Wednesday, April 20</a:t>
            </a:r>
            <a:r>
              <a:rPr lang="en-US" sz="2800" b="1" baseline="30000" smtClean="0">
                <a:latin typeface="Arial" charset="0"/>
                <a:cs typeface="Arial" charset="0"/>
              </a:rPr>
              <a:t>th</a:t>
            </a:r>
            <a:r>
              <a:rPr lang="en-US" sz="2800" b="1" smtClean="0">
                <a:latin typeface="Arial" charset="0"/>
                <a:cs typeface="Arial" charset="0"/>
              </a:rPr>
              <a:t> </a:t>
            </a:r>
            <a:endParaRPr lang="en-US" sz="3000" b="1" smtClean="0">
              <a:latin typeface="Arial" charset="0"/>
              <a:cs typeface="Arial" charset="0"/>
            </a:endParaRPr>
          </a:p>
          <a:p>
            <a:pPr marL="0" indent="0" eaLnBrk="1" hangingPunct="1">
              <a:buFont typeface="Wingdings" pitchFamily="2" charset="2"/>
              <a:buNone/>
            </a:pPr>
            <a:r>
              <a:rPr lang="en-US" sz="3000" smtClean="0">
                <a:latin typeface="Arial" charset="0"/>
                <a:cs typeface="Arial" charset="0"/>
              </a:rPr>
              <a:t>CDC holds a conference call </a:t>
            </a:r>
          </a:p>
          <a:p>
            <a:pPr lvl="1" eaLnBrk="1" hangingPunct="1"/>
            <a:r>
              <a:rPr lang="en-US" sz="2400" smtClean="0">
                <a:latin typeface="Arial" charset="0"/>
                <a:cs typeface="Arial" charset="0"/>
              </a:rPr>
              <a:t>The three other states in the region with similar sporadic cases report to CDC and are investigating; agree to query their cases about ground beef exposure, quick service restaurant exposure with hamburgers, and more specifically, Burger Chain A exposure </a:t>
            </a:r>
          </a:p>
          <a:p>
            <a:pPr lvl="1" eaLnBrk="1" hangingPunct="1"/>
            <a:r>
              <a:rPr lang="en-US" sz="2400" smtClean="0">
                <a:latin typeface="Arial" charset="0"/>
                <a:cs typeface="Arial" charset="0"/>
              </a:rPr>
              <a:t>State A reported a high rate of Burger Chain A Superburger exposure in its cases</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p:txBody>
          <a:bodyPr/>
          <a:lstStyle/>
          <a:p>
            <a:pPr marL="0" indent="0">
              <a:buFont typeface="Wingdings" pitchFamily="2" charset="2"/>
              <a:buNone/>
              <a:defRPr/>
            </a:pPr>
            <a:r>
              <a:rPr lang="en-US" sz="2800" b="1" dirty="0" smtClean="0"/>
              <a:t>Wednesday, April 20</a:t>
            </a:r>
            <a:r>
              <a:rPr lang="en-US" sz="2800" b="1" baseline="30000" dirty="0" smtClean="0"/>
              <a:t>th</a:t>
            </a:r>
            <a:r>
              <a:rPr lang="en-US" sz="2800" b="1" dirty="0" smtClean="0"/>
              <a:t> cont’d</a:t>
            </a:r>
          </a:p>
          <a:p>
            <a:pPr marL="0" indent="0">
              <a:buFont typeface="Wingdings" pitchFamily="2" charset="2"/>
              <a:buNone/>
              <a:defRPr/>
            </a:pPr>
            <a:endParaRPr lang="en-US" dirty="0" smtClean="0"/>
          </a:p>
          <a:p>
            <a:pPr>
              <a:defRPr/>
            </a:pPr>
            <a:r>
              <a:rPr lang="en-US" dirty="0" smtClean="0"/>
              <a:t>CDC, State and local clinical practitioners hypothesize that the symptoms are similar to cases of overdoses with sympathomimetic amines, such as ephedrine.</a:t>
            </a:r>
          </a:p>
          <a:p>
            <a:pPr lvl="1">
              <a:defRPr/>
            </a:pPr>
            <a:r>
              <a:rPr lang="en-US" dirty="0" smtClean="0"/>
              <a:t>State public health labs focus analysis of </a:t>
            </a:r>
          </a:p>
          <a:p>
            <a:pPr marL="228600" lvl="1" indent="0">
              <a:buFont typeface="Wingdings" pitchFamily="2" charset="2"/>
              <a:buNone/>
              <a:defRPr/>
            </a:pPr>
            <a:r>
              <a:rPr lang="en-US" dirty="0" smtClean="0"/>
              <a:t>   clinical specimens on this class of chemicals</a:t>
            </a:r>
          </a:p>
          <a:p>
            <a:pPr lvl="1">
              <a:defRPr/>
            </a:pPr>
            <a:r>
              <a:rPr lang="en-US" dirty="0" smtClean="0"/>
              <a:t>Engage FERN labs to help with </a:t>
            </a:r>
          </a:p>
          <a:p>
            <a:pPr marL="228600" lvl="1" indent="0">
              <a:buFont typeface="Wingdings" pitchFamily="2" charset="2"/>
              <a:buNone/>
              <a:defRPr/>
            </a:pPr>
            <a:r>
              <a:rPr lang="en-US" dirty="0"/>
              <a:t> </a:t>
            </a:r>
            <a:r>
              <a:rPr lang="en-US" dirty="0" smtClean="0"/>
              <a:t>  food sample analysis for these chemicals</a:t>
            </a:r>
          </a:p>
          <a:p>
            <a:pPr>
              <a:defRPr/>
            </a:pPr>
            <a:endParaRPr lang="en-US" dirty="0" smtClean="0"/>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8372" name="Picture 4"/>
          <p:cNvPicPr>
            <a:picLocks noChangeAspect="1"/>
          </p:cNvPicPr>
          <p:nvPr/>
        </p:nvPicPr>
        <p:blipFill>
          <a:blip r:embed="rId2"/>
          <a:srcRect/>
          <a:stretch>
            <a:fillRect/>
          </a:stretch>
        </p:blipFill>
        <p:spPr bwMode="auto">
          <a:xfrm>
            <a:off x="6477000" y="4495800"/>
            <a:ext cx="2438400" cy="18288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3795" name="Content Placeholder 2"/>
          <p:cNvSpPr>
            <a:spLocks noGrp="1"/>
          </p:cNvSpPr>
          <p:nvPr>
            <p:ph idx="1"/>
          </p:nvPr>
        </p:nvSpPr>
        <p:spPr>
          <a:xfrm>
            <a:off x="457200" y="1600200"/>
            <a:ext cx="6324600" cy="4525963"/>
          </a:xfrm>
        </p:spPr>
        <p:txBody>
          <a:bodyPr/>
          <a:lstStyle/>
          <a:p>
            <a:pPr marL="0" indent="0" eaLnBrk="1" hangingPunct="1">
              <a:buFont typeface="Wingdings" pitchFamily="2" charset="2"/>
              <a:buNone/>
              <a:defRPr/>
            </a:pPr>
            <a:r>
              <a:rPr lang="en-US" b="1" dirty="0"/>
              <a:t>Wednesday, April 20</a:t>
            </a:r>
            <a:r>
              <a:rPr lang="en-US" b="1" baseline="30000" dirty="0"/>
              <a:t>th</a:t>
            </a:r>
            <a:r>
              <a:rPr lang="en-US" b="1" dirty="0"/>
              <a:t> </a:t>
            </a:r>
            <a:r>
              <a:rPr lang="en-US" b="1" dirty="0" smtClean="0"/>
              <a:t>cont’d</a:t>
            </a:r>
            <a:endParaRPr lang="en-US" b="1" dirty="0" smtClean="0">
              <a:latin typeface="Arial" charset="0"/>
              <a:cs typeface="Arial" charset="0"/>
            </a:endParaRPr>
          </a:p>
          <a:p>
            <a:pPr eaLnBrk="1" hangingPunct="1">
              <a:defRPr/>
            </a:pPr>
            <a:r>
              <a:rPr lang="en-US" sz="2200" dirty="0" smtClean="0"/>
              <a:t>These chemicals are not naturally occurring in foods in high enough concentration to cause symptoms: </a:t>
            </a:r>
            <a:r>
              <a:rPr lang="en-US" sz="2200" i="1" dirty="0" smtClean="0"/>
              <a:t>possible</a:t>
            </a:r>
            <a:r>
              <a:rPr lang="en-US" sz="2200" dirty="0" smtClean="0"/>
              <a:t> </a:t>
            </a:r>
            <a:r>
              <a:rPr lang="en-US" sz="2200" dirty="0"/>
              <a:t>intentional </a:t>
            </a:r>
            <a:r>
              <a:rPr lang="en-US" sz="2200" dirty="0" smtClean="0"/>
              <a:t>contamination?</a:t>
            </a:r>
          </a:p>
          <a:p>
            <a:pPr eaLnBrk="1" hangingPunct="1">
              <a:defRPr/>
            </a:pPr>
            <a:r>
              <a:rPr lang="en-US" sz="2200" dirty="0" smtClean="0"/>
              <a:t>State health authorities contact state law enforcement who contacts the regional fusion center.</a:t>
            </a:r>
            <a:endParaRPr lang="en-US" sz="2200" dirty="0"/>
          </a:p>
          <a:p>
            <a:pPr eaLnBrk="1" hangingPunct="1">
              <a:defRPr/>
            </a:pPr>
            <a:r>
              <a:rPr lang="en-US" sz="2200" dirty="0" smtClean="0">
                <a:latin typeface="Arial" charset="0"/>
                <a:cs typeface="Arial" charset="0"/>
              </a:rPr>
              <a:t>The public health agencies and the fusion center contact all applicable law enforcement agencies, including the FBI, FSIS OPEER, the FDA OCI, and the Department of Homeland Security</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9396" name="Picture 3" descr="FDA Office of Criminal Investigation logo"/>
          <p:cNvPicPr>
            <a:picLocks noChangeAspect="1"/>
          </p:cNvPicPr>
          <p:nvPr/>
        </p:nvPicPr>
        <p:blipFill>
          <a:blip r:embed="rId2"/>
          <a:srcRect/>
          <a:stretch>
            <a:fillRect/>
          </a:stretch>
        </p:blipFill>
        <p:spPr bwMode="auto">
          <a:xfrm>
            <a:off x="6781800" y="1370013"/>
            <a:ext cx="1981200" cy="1992312"/>
          </a:xfrm>
          <a:prstGeom prst="rect">
            <a:avLst/>
          </a:prstGeom>
          <a:noFill/>
          <a:ln w="9525">
            <a:noFill/>
            <a:miter lim="800000"/>
            <a:headEnd/>
            <a:tailEnd/>
          </a:ln>
        </p:spPr>
      </p:pic>
      <p:pic>
        <p:nvPicPr>
          <p:cNvPr id="59397" name="Picture 4" descr="department of homeland security logo"/>
          <p:cNvPicPr>
            <a:picLocks noChangeAspect="1"/>
          </p:cNvPicPr>
          <p:nvPr/>
        </p:nvPicPr>
        <p:blipFill>
          <a:blip r:embed="rId3"/>
          <a:srcRect/>
          <a:stretch>
            <a:fillRect/>
          </a:stretch>
        </p:blipFill>
        <p:spPr bwMode="auto">
          <a:xfrm>
            <a:off x="6705600" y="3657600"/>
            <a:ext cx="2133600" cy="21336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p:txBody>
          <a:bodyPr/>
          <a:lstStyle/>
          <a:p>
            <a:pPr marL="0" indent="0">
              <a:buFont typeface="Wingdings" pitchFamily="2" charset="2"/>
              <a:buNone/>
              <a:defRPr/>
            </a:pPr>
            <a:r>
              <a:rPr lang="en-US" b="1" dirty="0"/>
              <a:t>Wednesday, April 20</a:t>
            </a:r>
            <a:r>
              <a:rPr lang="en-US" b="1" baseline="30000" dirty="0"/>
              <a:t>th</a:t>
            </a:r>
            <a:r>
              <a:rPr lang="en-US" b="1" dirty="0"/>
              <a:t> </a:t>
            </a:r>
            <a:r>
              <a:rPr lang="en-US" b="1" dirty="0" smtClean="0"/>
              <a:t>cont’d</a:t>
            </a:r>
            <a:endParaRPr lang="en-US" dirty="0" smtClean="0"/>
          </a:p>
          <a:p>
            <a:pPr>
              <a:defRPr/>
            </a:pPr>
            <a:r>
              <a:rPr lang="en-US" dirty="0" smtClean="0"/>
              <a:t>FDA, FSIS and state and local environmental health sanitarians contact Burger Chain A management to inform them of the </a:t>
            </a:r>
            <a:r>
              <a:rPr lang="en-US" i="1" dirty="0" smtClean="0"/>
              <a:t>possible</a:t>
            </a:r>
            <a:r>
              <a:rPr lang="en-US" dirty="0" smtClean="0"/>
              <a:t> link to the outbreak</a:t>
            </a:r>
          </a:p>
          <a:p>
            <a:pPr>
              <a:defRPr/>
            </a:pPr>
            <a:r>
              <a:rPr lang="en-US" dirty="0" smtClean="0"/>
              <a:t>Burger Chain A management gathers receiving and  purchasing records for their multiple establishments overnight for the regulators to review</a:t>
            </a:r>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z="4000" smtClean="0">
                <a:latin typeface="Arial" charset="0"/>
                <a:cs typeface="Arial" charset="0"/>
              </a:rPr>
              <a:t>Introduction</a:t>
            </a:r>
          </a:p>
        </p:txBody>
      </p:sp>
      <p:sp>
        <p:nvSpPr>
          <p:cNvPr id="31746"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DHHS FDA and CDC, and USDA FSIS work closely to safeguard the American food supply</a:t>
            </a:r>
          </a:p>
          <a:p>
            <a:pPr lvl="2"/>
            <a:r>
              <a:rPr lang="en-US" sz="2200" smtClean="0">
                <a:latin typeface="Arial" charset="0"/>
                <a:cs typeface="Arial" charset="0"/>
              </a:rPr>
              <a:t>Continuously seek new ideas and strategies to reduce the incidence of human health incidents and to support food defense-related innovation</a:t>
            </a:r>
          </a:p>
          <a:p>
            <a:pPr lvl="2"/>
            <a:r>
              <a:rPr lang="en-US" sz="2200" smtClean="0">
                <a:latin typeface="Arial" charset="0"/>
                <a:cs typeface="Arial" charset="0"/>
              </a:rPr>
              <a:t>It is incumbent that local, State and Federal governments and industry partners understand the roles and responsibilities of all participating entities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p:txBody>
          <a:bodyPr>
            <a:normAutofit lnSpcReduction="10000"/>
          </a:bodyPr>
          <a:lstStyle/>
          <a:p>
            <a:pPr marL="0" indent="0" eaLnBrk="1" hangingPunct="1">
              <a:buFont typeface="Wingdings" pitchFamily="2" charset="2"/>
              <a:buNone/>
              <a:defRPr/>
            </a:pPr>
            <a:r>
              <a:rPr lang="en-US" sz="2800" b="1" dirty="0" smtClean="0"/>
              <a:t>Thursday, </a:t>
            </a:r>
            <a:r>
              <a:rPr lang="en-US" sz="2800" b="1" dirty="0"/>
              <a:t>April </a:t>
            </a:r>
            <a:r>
              <a:rPr lang="en-US" sz="2800" b="1" dirty="0" smtClean="0"/>
              <a:t>21</a:t>
            </a:r>
            <a:r>
              <a:rPr lang="en-US" sz="2800" b="1" baseline="30000" dirty="0" smtClean="0"/>
              <a:t>st</a:t>
            </a:r>
          </a:p>
          <a:p>
            <a:pPr lvl="1" eaLnBrk="1" hangingPunct="1">
              <a:defRPr/>
            </a:pPr>
            <a:r>
              <a:rPr lang="en-US" sz="2400" dirty="0"/>
              <a:t>FDA, FSIS and the </a:t>
            </a:r>
            <a:r>
              <a:rPr lang="en-US" sz="2400" dirty="0" smtClean="0"/>
              <a:t>State </a:t>
            </a:r>
            <a:r>
              <a:rPr lang="en-US" sz="2400" dirty="0"/>
              <a:t>environmental health sanitarians jointly meet with the Burger Chain A management and begin to review supplier records for a </a:t>
            </a:r>
            <a:r>
              <a:rPr lang="en-US" sz="2400" dirty="0" err="1"/>
              <a:t>traceback</a:t>
            </a:r>
            <a:r>
              <a:rPr lang="en-US" sz="2400" dirty="0"/>
              <a:t> of </a:t>
            </a:r>
            <a:r>
              <a:rPr lang="en-US" sz="2400" dirty="0" err="1"/>
              <a:t>Superburger</a:t>
            </a:r>
            <a:r>
              <a:rPr lang="en-US" sz="2400" dirty="0"/>
              <a:t> ingredients </a:t>
            </a:r>
          </a:p>
          <a:p>
            <a:pPr lvl="2" eaLnBrk="1" hangingPunct="1">
              <a:defRPr/>
            </a:pPr>
            <a:r>
              <a:rPr lang="en-US" sz="2000" dirty="0" smtClean="0"/>
              <a:t>All </a:t>
            </a:r>
            <a:r>
              <a:rPr lang="en-US" sz="2000" dirty="0"/>
              <a:t>units in the chain receive fresh ground beef patties from the same source, ABC Meat Processing; and lettuce from the same distributor</a:t>
            </a:r>
          </a:p>
          <a:p>
            <a:pPr lvl="2" eaLnBrk="1" hangingPunct="1">
              <a:defRPr/>
            </a:pPr>
            <a:r>
              <a:rPr lang="en-US" sz="2000" dirty="0"/>
              <a:t>Buns, cheese, and condiments appear to be sourced from different primary distributors and brands, but more work needs to be done to assure no common source of </a:t>
            </a:r>
            <a:r>
              <a:rPr lang="en-US" sz="2000" dirty="0" smtClean="0"/>
              <a:t>supply</a:t>
            </a:r>
          </a:p>
          <a:p>
            <a:pPr lvl="1" eaLnBrk="1" hangingPunct="1">
              <a:defRPr/>
            </a:pPr>
            <a:r>
              <a:rPr lang="en-US" sz="2400" dirty="0"/>
              <a:t>No cases have been reported that are associated with the chicken sandwiches from Burger Chain A</a:t>
            </a:r>
          </a:p>
          <a:p>
            <a:pPr lvl="1" eaLnBrk="1" hangingPunct="1">
              <a:defRPr/>
            </a:pPr>
            <a:endParaRPr lang="en-US" sz="2400" dirty="0" smtClean="0"/>
          </a:p>
          <a:p>
            <a:pPr lvl="2" eaLnBrk="1" hangingPunct="1">
              <a:defRPr/>
            </a:pPr>
            <a:endParaRPr lang="en-US" sz="2000" dirty="0" smtClean="0"/>
          </a:p>
          <a:p>
            <a:pPr eaLnBrk="1" hangingPunct="1">
              <a:defRPr/>
            </a:pPr>
            <a:endParaRPr lang="en-US" sz="2800" dirty="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p:txBody>
          <a:bodyPr>
            <a:normAutofit/>
          </a:bodyPr>
          <a:lstStyle/>
          <a:p>
            <a:pPr marL="0" indent="0" eaLnBrk="1" hangingPunct="1">
              <a:buFont typeface="Wingdings" pitchFamily="2" charset="2"/>
              <a:buNone/>
              <a:defRPr/>
            </a:pPr>
            <a:r>
              <a:rPr lang="en-US" sz="2800" b="1" dirty="0"/>
              <a:t>Thursday, April </a:t>
            </a:r>
            <a:r>
              <a:rPr lang="en-US" sz="2800" b="1" dirty="0" smtClean="0"/>
              <a:t>21</a:t>
            </a:r>
            <a:r>
              <a:rPr lang="en-US" sz="2800" b="1" baseline="30000" dirty="0" smtClean="0"/>
              <a:t>st </a:t>
            </a:r>
            <a:r>
              <a:rPr lang="en-US" sz="2800" b="1" dirty="0" smtClean="0"/>
              <a:t> cont’d</a:t>
            </a:r>
          </a:p>
          <a:p>
            <a:pPr eaLnBrk="1" hangingPunct="1">
              <a:defRPr/>
            </a:pPr>
            <a:r>
              <a:rPr lang="en-US" sz="2800" dirty="0" smtClean="0"/>
              <a:t>Laboratory results indicate high levels of ephedrine-like chemical compounds in some of the clinical blood and urine specimens AND in the blended samples of </a:t>
            </a:r>
            <a:r>
              <a:rPr lang="en-US" sz="2800" dirty="0" err="1" smtClean="0"/>
              <a:t>Superburgers</a:t>
            </a:r>
            <a:endParaRPr lang="en-US" sz="2800" dirty="0" smtClean="0"/>
          </a:p>
          <a:p>
            <a:pPr eaLnBrk="1" hangingPunct="1">
              <a:defRPr/>
            </a:pPr>
            <a:r>
              <a:rPr lang="en-US" sz="2800" dirty="0" smtClean="0"/>
              <a:t>Law enforcement investigation ramps up after lab results confirm the presence of ephedrine-like compounds </a:t>
            </a:r>
          </a:p>
          <a:p>
            <a:pPr marL="0" indent="0" eaLnBrk="1" hangingPunct="1">
              <a:buFont typeface="Wingdings" pitchFamily="2" charset="2"/>
              <a:buNone/>
              <a:defRPr/>
            </a:pPr>
            <a:endParaRPr lang="en-US" sz="2800" dirty="0"/>
          </a:p>
          <a:p>
            <a:pPr marL="0" indent="0" eaLnBrk="1" hangingPunct="1">
              <a:buFont typeface="Wingdings" pitchFamily="2" charset="2"/>
              <a:buNone/>
              <a:defRPr/>
            </a:pPr>
            <a:endParaRPr lang="en-US" dirty="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7891" name="Content Placeholder 2"/>
          <p:cNvSpPr>
            <a:spLocks noGrp="1"/>
          </p:cNvSpPr>
          <p:nvPr>
            <p:ph idx="1"/>
          </p:nvPr>
        </p:nvSpPr>
        <p:spPr/>
        <p:txBody>
          <a:bodyPr/>
          <a:lstStyle/>
          <a:p>
            <a:pPr marL="0" indent="0" eaLnBrk="1" hangingPunct="1">
              <a:buFont typeface="Wingdings" pitchFamily="2" charset="2"/>
              <a:buNone/>
              <a:defRPr/>
            </a:pPr>
            <a:r>
              <a:rPr lang="en-US" sz="2800" b="1" dirty="0" smtClean="0">
                <a:latin typeface="Arial" charset="0"/>
                <a:cs typeface="Arial" charset="0"/>
              </a:rPr>
              <a:t>Friday, April 22</a:t>
            </a:r>
            <a:r>
              <a:rPr lang="en-US" sz="2800" b="1" baseline="30000" dirty="0" smtClean="0">
                <a:latin typeface="Arial" charset="0"/>
                <a:cs typeface="Arial" charset="0"/>
              </a:rPr>
              <a:t>nd</a:t>
            </a:r>
            <a:r>
              <a:rPr lang="en-US" sz="2800" b="1" dirty="0" smtClean="0">
                <a:latin typeface="Arial" charset="0"/>
                <a:cs typeface="Arial" charset="0"/>
              </a:rPr>
              <a:t> </a:t>
            </a:r>
          </a:p>
          <a:p>
            <a:pPr eaLnBrk="1" hangingPunct="1">
              <a:defRPr/>
            </a:pPr>
            <a:r>
              <a:rPr lang="en-US" dirty="0" smtClean="0">
                <a:latin typeface="Arial" charset="0"/>
                <a:cs typeface="Arial" charset="0"/>
              </a:rPr>
              <a:t>Officials continue lettuce </a:t>
            </a:r>
            <a:r>
              <a:rPr lang="en-US" dirty="0" err="1" smtClean="0">
                <a:latin typeface="Arial" charset="0"/>
                <a:cs typeface="Arial" charset="0"/>
              </a:rPr>
              <a:t>traceback</a:t>
            </a:r>
            <a:r>
              <a:rPr lang="en-US" dirty="0" smtClean="0">
                <a:latin typeface="Arial" charset="0"/>
                <a:cs typeface="Arial" charset="0"/>
              </a:rPr>
              <a:t> AND </a:t>
            </a:r>
          </a:p>
          <a:p>
            <a:pPr marL="0" indent="0" eaLnBrk="1" hangingPunct="1">
              <a:buFont typeface="Wingdings" pitchFamily="2" charset="2"/>
              <a:buNone/>
              <a:defRPr/>
            </a:pPr>
            <a:r>
              <a:rPr lang="en-US" dirty="0">
                <a:latin typeface="Arial" charset="0"/>
                <a:cs typeface="Arial" charset="0"/>
              </a:rPr>
              <a:t> </a:t>
            </a:r>
            <a:r>
              <a:rPr lang="en-US" dirty="0" smtClean="0">
                <a:latin typeface="Arial" charset="0"/>
                <a:cs typeface="Arial" charset="0"/>
              </a:rPr>
              <a:t>  begin investigation at ABC Meat Processing</a:t>
            </a:r>
          </a:p>
          <a:p>
            <a:pPr lvl="1" eaLnBrk="1" hangingPunct="1">
              <a:defRPr/>
            </a:pPr>
            <a:r>
              <a:rPr lang="en-US" dirty="0" smtClean="0">
                <a:latin typeface="Arial" charset="0"/>
                <a:cs typeface="Arial" charset="0"/>
              </a:rPr>
              <a:t>Management agrees to cooperate with authorities</a:t>
            </a:r>
          </a:p>
          <a:p>
            <a:pPr lvl="1" eaLnBrk="1" hangingPunct="1">
              <a:defRPr/>
            </a:pPr>
            <a:r>
              <a:rPr lang="en-US" sz="2400" dirty="0" smtClean="0">
                <a:latin typeface="Arial" charset="0"/>
                <a:cs typeface="Arial" charset="0"/>
              </a:rPr>
              <a:t>Produces 150,000 to 200,000 lbs. of burger meat and patties each day, in 2500 # combo bins, customer specific</a:t>
            </a:r>
          </a:p>
          <a:p>
            <a:pPr lvl="1" eaLnBrk="1" hangingPunct="1">
              <a:defRPr/>
            </a:pPr>
            <a:r>
              <a:rPr lang="en-US" sz="2400" dirty="0" smtClean="0">
                <a:latin typeface="Arial" charset="0"/>
                <a:cs typeface="Arial" charset="0"/>
              </a:rPr>
              <a:t>Plant audit conducted; correct chemical storage; environmental sampling and samples of cleaning chemicals taken</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3492" name="Picture 1"/>
          <p:cNvPicPr>
            <a:picLocks noChangeAspect="1"/>
          </p:cNvPicPr>
          <p:nvPr/>
        </p:nvPicPr>
        <p:blipFill>
          <a:blip r:embed="rId2"/>
          <a:srcRect/>
          <a:stretch>
            <a:fillRect/>
          </a:stretch>
        </p:blipFill>
        <p:spPr bwMode="auto">
          <a:xfrm>
            <a:off x="7239000" y="1397000"/>
            <a:ext cx="1822450" cy="13716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z="4000" smtClean="0">
                <a:solidFill>
                  <a:srgbClr val="FFFFFF"/>
                </a:solidFill>
                <a:latin typeface="Arial" charset="0"/>
                <a:cs typeface="Arial" charset="0"/>
              </a:rPr>
              <a:t>Module : Evolution of an Outbreak</a:t>
            </a:r>
            <a:endParaRPr lang="en-US" smtClean="0">
              <a:latin typeface="Arial" charset="0"/>
              <a:cs typeface="Arial" charset="0"/>
            </a:endParaRPr>
          </a:p>
        </p:txBody>
      </p:sp>
      <p:sp>
        <p:nvSpPr>
          <p:cNvPr id="3" name="Content Placeholder 2"/>
          <p:cNvSpPr>
            <a:spLocks noGrp="1"/>
          </p:cNvSpPr>
          <p:nvPr>
            <p:ph idx="1"/>
          </p:nvPr>
        </p:nvSpPr>
        <p:spPr>
          <a:xfrm>
            <a:off x="457200" y="1447800"/>
            <a:ext cx="6553200" cy="4678363"/>
          </a:xfrm>
        </p:spPr>
        <p:txBody>
          <a:bodyPr/>
          <a:lstStyle/>
          <a:p>
            <a:pPr marL="0" indent="0">
              <a:buFont typeface="Wingdings" pitchFamily="2" charset="2"/>
              <a:buNone/>
              <a:defRPr/>
            </a:pPr>
            <a:r>
              <a:rPr lang="en-US" sz="2400" b="1" dirty="0">
                <a:latin typeface="Arial" charset="0"/>
                <a:cs typeface="Arial" charset="0"/>
              </a:rPr>
              <a:t>Friday, April 22</a:t>
            </a:r>
            <a:r>
              <a:rPr lang="en-US" sz="2400" b="1" baseline="30000" dirty="0">
                <a:latin typeface="Arial" charset="0"/>
                <a:cs typeface="Arial" charset="0"/>
              </a:rPr>
              <a:t>nd</a:t>
            </a:r>
            <a:r>
              <a:rPr lang="en-US" sz="2400" b="1" dirty="0">
                <a:latin typeface="Arial" charset="0"/>
                <a:cs typeface="Arial" charset="0"/>
              </a:rPr>
              <a:t> </a:t>
            </a:r>
            <a:endParaRPr lang="en-US" dirty="0" smtClean="0"/>
          </a:p>
          <a:p>
            <a:pPr>
              <a:defRPr/>
            </a:pPr>
            <a:r>
              <a:rPr lang="en-US" sz="2200" dirty="0" smtClean="0"/>
              <a:t>Review of employee background checks and an inspection of staff areas reveals the presence of 3 empty bottles in an employee locker</a:t>
            </a:r>
          </a:p>
          <a:p>
            <a:pPr>
              <a:defRPr/>
            </a:pPr>
            <a:r>
              <a:rPr lang="en-US" sz="2200" dirty="0" smtClean="0"/>
              <a:t>Locker assigned to Jim Waters, shift supervisor</a:t>
            </a:r>
          </a:p>
          <a:p>
            <a:pPr>
              <a:defRPr/>
            </a:pPr>
            <a:r>
              <a:rPr lang="en-US" sz="2200" dirty="0" smtClean="0"/>
              <a:t>Review of video surveillance shows that on Thursday, April 14</a:t>
            </a:r>
            <a:r>
              <a:rPr lang="en-US" sz="2200" baseline="30000" dirty="0" smtClean="0"/>
              <a:t>th</a:t>
            </a:r>
            <a:r>
              <a:rPr lang="en-US" sz="2200" dirty="0" smtClean="0"/>
              <a:t>, Jim was loitering around a combo bin of beef with an object in his hand</a:t>
            </a:r>
          </a:p>
          <a:p>
            <a:pPr>
              <a:defRPr/>
            </a:pPr>
            <a:r>
              <a:rPr lang="en-US" sz="2200" dirty="0" smtClean="0"/>
              <a:t>Video surveillance did not identify the object</a:t>
            </a:r>
          </a:p>
          <a:p>
            <a:pPr>
              <a:defRPr/>
            </a:pPr>
            <a:r>
              <a:rPr lang="en-US" sz="2200" dirty="0" smtClean="0"/>
              <a:t>FBI takes authority</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4516" name="Picture 4"/>
          <p:cNvPicPr>
            <a:picLocks noChangeAspect="1"/>
          </p:cNvPicPr>
          <p:nvPr/>
        </p:nvPicPr>
        <p:blipFill>
          <a:blip r:embed="rId2"/>
          <a:srcRect/>
          <a:stretch>
            <a:fillRect/>
          </a:stretch>
        </p:blipFill>
        <p:spPr bwMode="auto">
          <a:xfrm>
            <a:off x="6858000" y="2706688"/>
            <a:ext cx="1993900" cy="2286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8915" name="Content Placeholder 2"/>
          <p:cNvSpPr>
            <a:spLocks noGrp="1"/>
          </p:cNvSpPr>
          <p:nvPr>
            <p:ph idx="1"/>
          </p:nvPr>
        </p:nvSpPr>
        <p:spPr/>
        <p:txBody>
          <a:bodyPr/>
          <a:lstStyle/>
          <a:p>
            <a:pPr marL="0" indent="0" eaLnBrk="1" hangingPunct="1">
              <a:buFont typeface="Wingdings" pitchFamily="2" charset="2"/>
              <a:buNone/>
              <a:defRPr/>
            </a:pPr>
            <a:r>
              <a:rPr lang="en-US" sz="2800" b="1" dirty="0">
                <a:latin typeface="Arial" charset="0"/>
                <a:cs typeface="Arial" charset="0"/>
              </a:rPr>
              <a:t>Friday, April 22</a:t>
            </a:r>
            <a:r>
              <a:rPr lang="en-US" sz="2800" b="1" baseline="30000" dirty="0">
                <a:latin typeface="Arial" charset="0"/>
                <a:cs typeface="Arial" charset="0"/>
              </a:rPr>
              <a:t>nd</a:t>
            </a:r>
            <a:r>
              <a:rPr lang="en-US" sz="2800" b="1" dirty="0">
                <a:latin typeface="Arial" charset="0"/>
                <a:cs typeface="Arial" charset="0"/>
              </a:rPr>
              <a:t> </a:t>
            </a:r>
            <a:endParaRPr lang="en-US" dirty="0" smtClean="0">
              <a:latin typeface="Arial" charset="0"/>
              <a:cs typeface="Arial" charset="0"/>
            </a:endParaRPr>
          </a:p>
          <a:p>
            <a:pPr eaLnBrk="1" hangingPunct="1">
              <a:defRPr/>
            </a:pPr>
            <a:r>
              <a:rPr lang="en-US" dirty="0" smtClean="0">
                <a:latin typeface="Arial" charset="0"/>
                <a:cs typeface="Arial" charset="0"/>
              </a:rPr>
              <a:t>Jim is detained for questioning with </a:t>
            </a:r>
            <a:r>
              <a:rPr lang="en-US" dirty="0">
                <a:latin typeface="Arial" charset="0"/>
                <a:cs typeface="Arial" charset="0"/>
              </a:rPr>
              <a:t>the </a:t>
            </a:r>
            <a:r>
              <a:rPr lang="en-US" dirty="0" smtClean="0">
                <a:latin typeface="Arial" charset="0"/>
                <a:cs typeface="Arial" charset="0"/>
              </a:rPr>
              <a:t>FBI, other law enforcement </a:t>
            </a:r>
            <a:r>
              <a:rPr lang="en-US" dirty="0">
                <a:latin typeface="Arial" charset="0"/>
                <a:cs typeface="Arial" charset="0"/>
              </a:rPr>
              <a:t>and FSIS</a:t>
            </a:r>
          </a:p>
          <a:p>
            <a:pPr lvl="1" eaLnBrk="1" hangingPunct="1">
              <a:defRPr/>
            </a:pPr>
            <a:r>
              <a:rPr lang="en-US" sz="2000" dirty="0">
                <a:latin typeface="Arial" charset="0"/>
                <a:cs typeface="Arial" charset="0"/>
              </a:rPr>
              <a:t>He </a:t>
            </a:r>
            <a:r>
              <a:rPr lang="en-US" sz="2000" dirty="0" smtClean="0">
                <a:latin typeface="Arial" charset="0"/>
                <a:cs typeface="Arial" charset="0"/>
              </a:rPr>
              <a:t>admits </a:t>
            </a:r>
            <a:r>
              <a:rPr lang="en-US" sz="2000" dirty="0">
                <a:latin typeface="Arial" charset="0"/>
                <a:cs typeface="Arial" charset="0"/>
              </a:rPr>
              <a:t>a grudge against the company because a family member was previously fired</a:t>
            </a:r>
          </a:p>
          <a:p>
            <a:pPr lvl="1" eaLnBrk="1" hangingPunct="1">
              <a:defRPr/>
            </a:pPr>
            <a:r>
              <a:rPr lang="en-US" sz="2000" dirty="0">
                <a:latin typeface="Arial" charset="0"/>
                <a:cs typeface="Arial" charset="0"/>
              </a:rPr>
              <a:t>Jim </a:t>
            </a:r>
            <a:r>
              <a:rPr lang="en-US" sz="2000" dirty="0" smtClean="0">
                <a:latin typeface="Arial" charset="0"/>
                <a:cs typeface="Arial" charset="0"/>
              </a:rPr>
              <a:t>admits </a:t>
            </a:r>
            <a:r>
              <a:rPr lang="en-US" sz="2000" dirty="0">
                <a:latin typeface="Arial" charset="0"/>
                <a:cs typeface="Arial" charset="0"/>
              </a:rPr>
              <a:t>to putting </a:t>
            </a:r>
            <a:r>
              <a:rPr lang="en-US" sz="2000" dirty="0" err="1" smtClean="0">
                <a:latin typeface="Arial" charset="0"/>
                <a:cs typeface="Arial" charset="0"/>
              </a:rPr>
              <a:t>Clenbuterol</a:t>
            </a:r>
            <a:r>
              <a:rPr lang="en-US" sz="2000" dirty="0" smtClean="0">
                <a:latin typeface="Arial" charset="0"/>
                <a:cs typeface="Arial" charset="0"/>
              </a:rPr>
              <a:t> </a:t>
            </a:r>
            <a:r>
              <a:rPr lang="en-US" sz="2000" dirty="0">
                <a:latin typeface="Arial" charset="0"/>
                <a:cs typeface="Arial" charset="0"/>
              </a:rPr>
              <a:t>into </a:t>
            </a:r>
            <a:r>
              <a:rPr lang="en-US" sz="2000" dirty="0" smtClean="0">
                <a:latin typeface="Arial" charset="0"/>
                <a:cs typeface="Arial" charset="0"/>
              </a:rPr>
              <a:t>3 </a:t>
            </a:r>
            <a:r>
              <a:rPr lang="en-US" sz="2000" dirty="0">
                <a:latin typeface="Arial" charset="0"/>
                <a:cs typeface="Arial" charset="0"/>
              </a:rPr>
              <a:t>combo loads late the week </a:t>
            </a:r>
            <a:r>
              <a:rPr lang="en-US" sz="2000" dirty="0" smtClean="0">
                <a:latin typeface="Arial" charset="0"/>
                <a:cs typeface="Arial" charset="0"/>
              </a:rPr>
              <a:t>before; </a:t>
            </a:r>
            <a:r>
              <a:rPr lang="en-US" sz="2000" dirty="0">
                <a:latin typeface="Arial" charset="0"/>
                <a:cs typeface="Arial" charset="0"/>
              </a:rPr>
              <a:t>enough </a:t>
            </a:r>
            <a:r>
              <a:rPr lang="en-US" sz="2000" dirty="0" smtClean="0">
                <a:latin typeface="Arial" charset="0"/>
                <a:cs typeface="Arial" charset="0"/>
              </a:rPr>
              <a:t>to cause acute illness in some of the 4 </a:t>
            </a:r>
            <a:r>
              <a:rPr lang="en-US" sz="2000" dirty="0">
                <a:latin typeface="Arial" charset="0"/>
                <a:cs typeface="Arial" charset="0"/>
              </a:rPr>
              <a:t>oz. hamburger </a:t>
            </a:r>
            <a:r>
              <a:rPr lang="en-US" sz="2000" dirty="0" smtClean="0">
                <a:latin typeface="Arial" charset="0"/>
                <a:cs typeface="Arial" charset="0"/>
              </a:rPr>
              <a:t>patties</a:t>
            </a:r>
          </a:p>
          <a:p>
            <a:pPr eaLnBrk="1" hangingPunct="1">
              <a:defRPr/>
            </a:pPr>
            <a:r>
              <a:rPr lang="en-US" dirty="0" smtClean="0">
                <a:latin typeface="Arial" charset="0"/>
                <a:cs typeface="Arial" charset="0"/>
              </a:rPr>
              <a:t>The FSIS Inspector documents an Incident Report of the intentional contamination &amp; sends it through channels to the FSIS OPEER and the USDA OIG</a:t>
            </a:r>
          </a:p>
          <a:p>
            <a:pPr eaLnBrk="1" hangingPunct="1">
              <a:defRPr/>
            </a:pPr>
            <a:endParaRPr lang="en-US" dirty="0" smtClean="0">
              <a:latin typeface="Arial" charset="0"/>
              <a:cs typeface="Arial" charset="0"/>
            </a:endParaRP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a:xfrm>
            <a:off x="520700" y="1447800"/>
            <a:ext cx="8229600" cy="4525963"/>
          </a:xfrm>
        </p:spPr>
        <p:txBody>
          <a:bodyPr>
            <a:normAutofit/>
          </a:bodyPr>
          <a:lstStyle/>
          <a:p>
            <a:pPr marL="0" indent="0" eaLnBrk="1" hangingPunct="1">
              <a:buFont typeface="Wingdings" pitchFamily="2" charset="2"/>
              <a:buNone/>
              <a:defRPr/>
            </a:pPr>
            <a:r>
              <a:rPr lang="en-US" sz="2800" b="1" dirty="0" smtClean="0">
                <a:latin typeface="Arial" charset="0"/>
                <a:cs typeface="Arial" charset="0"/>
              </a:rPr>
              <a:t>Friday</a:t>
            </a:r>
            <a:r>
              <a:rPr lang="en-US" sz="2800" b="1" dirty="0">
                <a:latin typeface="Arial" charset="0"/>
                <a:cs typeface="Arial" charset="0"/>
              </a:rPr>
              <a:t>, April 22</a:t>
            </a:r>
            <a:r>
              <a:rPr lang="en-US" sz="2800" b="1" baseline="30000" dirty="0">
                <a:latin typeface="Arial" charset="0"/>
                <a:cs typeface="Arial" charset="0"/>
              </a:rPr>
              <a:t>nd</a:t>
            </a:r>
            <a:r>
              <a:rPr lang="en-US" sz="2800" b="1" dirty="0">
                <a:latin typeface="Arial" charset="0"/>
                <a:cs typeface="Arial" charset="0"/>
              </a:rPr>
              <a:t> </a:t>
            </a:r>
            <a:endParaRPr lang="en-US" dirty="0" smtClean="0"/>
          </a:p>
          <a:p>
            <a:pPr eaLnBrk="1" hangingPunct="1">
              <a:defRPr/>
            </a:pPr>
            <a:r>
              <a:rPr lang="en-US" dirty="0" smtClean="0"/>
              <a:t>FSIS suspends operations at the ABC Meat Processing Plant</a:t>
            </a:r>
          </a:p>
          <a:p>
            <a:pPr eaLnBrk="1" hangingPunct="1">
              <a:defRPr/>
            </a:pPr>
            <a:r>
              <a:rPr lang="en-US" dirty="0" smtClean="0"/>
              <a:t>ABC Meat Processing puts all in-house inventory on hold </a:t>
            </a:r>
          </a:p>
          <a:p>
            <a:pPr eaLnBrk="1" hangingPunct="1">
              <a:defRPr/>
            </a:pPr>
            <a:r>
              <a:rPr lang="en-US" dirty="0" smtClean="0"/>
              <a:t>ABC Meat Processing recalls </a:t>
            </a:r>
            <a:r>
              <a:rPr lang="en-US" dirty="0"/>
              <a:t>all </a:t>
            </a:r>
            <a:r>
              <a:rPr lang="en-US" dirty="0" smtClean="0"/>
              <a:t>ground beef products in distribution and in the marketplace</a:t>
            </a:r>
            <a:endParaRPr lang="en-US" dirty="0"/>
          </a:p>
          <a:p>
            <a:pPr eaLnBrk="1" hangingPunct="1">
              <a:defRPr/>
            </a:pPr>
            <a:r>
              <a:rPr lang="en-US" dirty="0" smtClean="0"/>
              <a:t>First line distributors are immediately contacted via telephone. The </a:t>
            </a:r>
            <a:r>
              <a:rPr lang="en-US" dirty="0"/>
              <a:t>distribution information (below) was used to effect the </a:t>
            </a:r>
            <a:r>
              <a:rPr lang="en-US" dirty="0" smtClean="0"/>
              <a:t>recall</a:t>
            </a:r>
            <a:endParaRPr lang="en-US" dirty="0"/>
          </a:p>
          <a:p>
            <a:pPr eaLnBrk="1" hangingPunct="1">
              <a:defRPr/>
            </a:pPr>
            <a:endParaRPr lang="en-US" dirty="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7586" name="Picture 3" descr="a downstream distribution diagram illustrating that ABC Meat processing uses Distributor 1 and Distributor 2.  Distributor 1 provides product to Charlie's Chili Shack with no further distribution, and to the Kulinary Kitchen Kommissary, which in turns supplies Distributor 4, which supplies product to the Sunshine House Retirement Complex and to the Carnivore Cafe.   Distributor 2 provides product to Burger Chain A in states A and B and Sally's Tailgate Catering with no further distribution from either.   Distributor 2 also supplies product to Distributor 3, which in turn, supplies product to Burger Chain A, states C and D.&#10;&#10;"/>
          <p:cNvPicPr>
            <a:picLocks noChangeAspect="1" noChangeArrowheads="1"/>
          </p:cNvPicPr>
          <p:nvPr/>
        </p:nvPicPr>
        <p:blipFill>
          <a:blip r:embed="rId3"/>
          <a:srcRect/>
          <a:stretch>
            <a:fillRect/>
          </a:stretch>
        </p:blipFill>
        <p:spPr bwMode="auto">
          <a:xfrm>
            <a:off x="0" y="115888"/>
            <a:ext cx="9144000" cy="6056312"/>
          </a:xfrm>
          <a:prstGeom prst="rect">
            <a:avLst/>
          </a:prstGeom>
          <a:solidFill>
            <a:schemeClr val="bg1"/>
          </a:solid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300" b="1" dirty="0" smtClean="0">
                <a:latin typeface="Arial" charset="0"/>
                <a:cs typeface="Arial" charset="0"/>
              </a:rPr>
              <a:t>Saturday</a:t>
            </a:r>
            <a:r>
              <a:rPr lang="en-US" sz="3300" b="1" dirty="0">
                <a:latin typeface="Arial" charset="0"/>
                <a:cs typeface="Arial" charset="0"/>
              </a:rPr>
              <a:t>, April </a:t>
            </a:r>
            <a:r>
              <a:rPr lang="en-US" sz="3300" b="1" dirty="0" smtClean="0">
                <a:latin typeface="Arial" charset="0"/>
                <a:cs typeface="Arial" charset="0"/>
              </a:rPr>
              <a:t>23</a:t>
            </a:r>
            <a:r>
              <a:rPr lang="en-US" sz="3300" b="1" baseline="30000" dirty="0" smtClean="0">
                <a:latin typeface="Arial" charset="0"/>
                <a:cs typeface="Arial" charset="0"/>
              </a:rPr>
              <a:t>rd</a:t>
            </a:r>
            <a:r>
              <a:rPr lang="en-US" sz="3300" b="1" dirty="0" smtClean="0">
                <a:latin typeface="Arial" charset="0"/>
                <a:cs typeface="Arial" charset="0"/>
              </a:rPr>
              <a:t>  </a:t>
            </a:r>
          </a:p>
          <a:p>
            <a:pPr>
              <a:defRPr/>
            </a:pPr>
            <a:r>
              <a:rPr lang="en-US" dirty="0" smtClean="0"/>
              <a:t>A Joint Information Center (JIC) is established to coordinate on-going media inquiries of all agencies; led by the FBI</a:t>
            </a:r>
          </a:p>
          <a:p>
            <a:pPr>
              <a:defRPr/>
            </a:pPr>
            <a:r>
              <a:rPr lang="en-US" dirty="0" smtClean="0">
                <a:latin typeface="Arial" charset="0"/>
                <a:cs typeface="Arial" charset="0"/>
              </a:rPr>
              <a:t>State A issues press release also with public health information and instructions for consumers, retail and foodservice facilities</a:t>
            </a:r>
          </a:p>
          <a:p>
            <a:pPr>
              <a:defRPr/>
            </a:pPr>
            <a:r>
              <a:rPr lang="en-US" dirty="0" smtClean="0">
                <a:latin typeface="Arial" charset="0"/>
                <a:cs typeface="Arial" charset="0"/>
              </a:rPr>
              <a:t>CDC and FSIS post public health information on the web</a:t>
            </a:r>
          </a:p>
          <a:p>
            <a:pPr lvl="1">
              <a:defRPr/>
            </a:pPr>
            <a:r>
              <a:rPr lang="en-US" sz="2400" dirty="0" smtClean="0">
                <a:latin typeface="Arial" charset="0"/>
                <a:cs typeface="Arial" charset="0"/>
              </a:rPr>
              <a:t>(All public information approved by the FBI)</a:t>
            </a:r>
            <a:endParaRPr lang="en-US" sz="2400" dirty="0" smtClean="0"/>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sz="4000" smtClean="0">
                <a:solidFill>
                  <a:srgbClr val="FFFFFF"/>
                </a:solidFill>
                <a:latin typeface="Arial" charset="0"/>
                <a:cs typeface="Arial" charset="0"/>
              </a:rPr>
              <a:t>Module : Evolution of an Outbreak</a:t>
            </a:r>
            <a:endParaRPr lang="en-US" smtClean="0">
              <a:latin typeface="Arial" charset="0"/>
              <a:cs typeface="Arial" charset="0"/>
            </a:endParaRPr>
          </a:p>
        </p:txBody>
      </p:sp>
      <p:sp>
        <p:nvSpPr>
          <p:cNvPr id="3" name="Content Placeholder 2"/>
          <p:cNvSpPr>
            <a:spLocks noGrp="1"/>
          </p:cNvSpPr>
          <p:nvPr>
            <p:ph idx="1"/>
          </p:nvPr>
        </p:nvSpPr>
        <p:spPr/>
        <p:txBody>
          <a:bodyPr/>
          <a:lstStyle/>
          <a:p>
            <a:pPr marL="0" indent="0">
              <a:buFont typeface="Wingdings" pitchFamily="2" charset="2"/>
              <a:buNone/>
              <a:defRPr/>
            </a:pPr>
            <a:r>
              <a:rPr lang="en-US" sz="2800" b="1" dirty="0" smtClean="0">
                <a:latin typeface="Arial" charset="0"/>
                <a:cs typeface="Arial" charset="0"/>
              </a:rPr>
              <a:t>Saturday</a:t>
            </a:r>
            <a:r>
              <a:rPr lang="en-US" sz="2800" b="1" dirty="0">
                <a:latin typeface="Arial" charset="0"/>
                <a:cs typeface="Arial" charset="0"/>
              </a:rPr>
              <a:t>, April </a:t>
            </a:r>
            <a:r>
              <a:rPr lang="en-US" sz="2800" b="1" dirty="0" smtClean="0">
                <a:latin typeface="Arial" charset="0"/>
                <a:cs typeface="Arial" charset="0"/>
              </a:rPr>
              <a:t>23</a:t>
            </a:r>
            <a:r>
              <a:rPr lang="en-US" sz="2800" b="1" baseline="30000" dirty="0" smtClean="0">
                <a:latin typeface="Arial" charset="0"/>
                <a:cs typeface="Arial" charset="0"/>
              </a:rPr>
              <a:t>rd</a:t>
            </a:r>
            <a:r>
              <a:rPr lang="en-US" sz="2800" b="1" dirty="0" smtClean="0">
                <a:latin typeface="Arial" charset="0"/>
                <a:cs typeface="Arial" charset="0"/>
              </a:rPr>
              <a:t> </a:t>
            </a:r>
            <a:endParaRPr lang="en-US" sz="2800" b="1" dirty="0">
              <a:latin typeface="Arial" charset="0"/>
              <a:cs typeface="Arial" charset="0"/>
            </a:endParaRPr>
          </a:p>
          <a:p>
            <a:pPr>
              <a:defRPr/>
            </a:pPr>
            <a:r>
              <a:rPr lang="en-US" sz="2400" dirty="0" smtClean="0"/>
              <a:t>The State public health laboratories also confirm the presence of </a:t>
            </a:r>
            <a:r>
              <a:rPr lang="en-US" sz="2400" dirty="0" err="1" smtClean="0"/>
              <a:t>Clenbuterol</a:t>
            </a:r>
            <a:r>
              <a:rPr lang="en-US" sz="2400" dirty="0" smtClean="0"/>
              <a:t> in many clinical specimens from case patients</a:t>
            </a:r>
          </a:p>
          <a:p>
            <a:pPr>
              <a:defRPr/>
            </a:pPr>
            <a:r>
              <a:rPr lang="en-US" sz="2400" dirty="0" smtClean="0"/>
              <a:t>The FERN Laboratories confirm the presence of ~2 mg (2000mcg) of </a:t>
            </a:r>
            <a:r>
              <a:rPr lang="en-US" sz="2400" dirty="0" err="1" smtClean="0"/>
              <a:t>Clenbuterol</a:t>
            </a:r>
            <a:r>
              <a:rPr lang="en-US" sz="2400" dirty="0" smtClean="0"/>
              <a:t> in the samples of </a:t>
            </a:r>
            <a:r>
              <a:rPr lang="en-US" sz="2400" dirty="0" err="1" smtClean="0"/>
              <a:t>Superburgers</a:t>
            </a:r>
            <a:r>
              <a:rPr lang="en-US" sz="2400" dirty="0" smtClean="0"/>
              <a:t> from Carlos’s party at levels that can cause illness</a:t>
            </a:r>
          </a:p>
          <a:p>
            <a:pPr>
              <a:defRPr/>
            </a:pPr>
            <a:endParaRPr lang="en-US" dirty="0"/>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z="4000" smtClean="0">
                <a:solidFill>
                  <a:srgbClr val="FFFFFF"/>
                </a:solidFill>
                <a:latin typeface="Arial" charset="0"/>
                <a:cs typeface="Arial" charset="0"/>
              </a:rPr>
              <a:t>Module : Evolution of an Outbreak</a:t>
            </a:r>
            <a:endParaRPr lang="en-US" smtClean="0">
              <a:latin typeface="Arial" charset="0"/>
              <a:cs typeface="Arial" charset="0"/>
            </a:endParaRPr>
          </a:p>
        </p:txBody>
      </p:sp>
      <p:sp>
        <p:nvSpPr>
          <p:cNvPr id="3" name="Content Placeholder 2"/>
          <p:cNvSpPr>
            <a:spLocks noGrp="1"/>
          </p:cNvSpPr>
          <p:nvPr>
            <p:ph idx="1"/>
          </p:nvPr>
        </p:nvSpPr>
        <p:spPr/>
        <p:txBody>
          <a:bodyPr/>
          <a:lstStyle/>
          <a:p>
            <a:pPr marL="0" indent="0">
              <a:buFont typeface="Wingdings" pitchFamily="2" charset="2"/>
              <a:buNone/>
              <a:defRPr/>
            </a:pPr>
            <a:r>
              <a:rPr lang="en-US" sz="2800" b="1" dirty="0" smtClean="0"/>
              <a:t>Saturday, April 23</a:t>
            </a:r>
            <a:r>
              <a:rPr lang="en-US" sz="2800" b="1" baseline="30000" dirty="0" smtClean="0"/>
              <a:t>rd</a:t>
            </a:r>
            <a:r>
              <a:rPr lang="en-US" sz="2800" b="1" dirty="0" smtClean="0"/>
              <a:t> - Sunday April 24</a:t>
            </a:r>
            <a:r>
              <a:rPr lang="en-US" sz="2800" b="1" baseline="30000" dirty="0" smtClean="0"/>
              <a:t>th</a:t>
            </a:r>
            <a:r>
              <a:rPr lang="en-US" sz="2800" b="1" dirty="0" smtClean="0"/>
              <a:t> </a:t>
            </a:r>
          </a:p>
          <a:p>
            <a:pPr>
              <a:defRPr/>
            </a:pPr>
            <a:r>
              <a:rPr lang="en-US" dirty="0" smtClean="0"/>
              <a:t>FSIS, State and local regulatory agencies begin to visit each of the identified foodservice and retail establishments with ABC Meat Processing ground beef products to ensure their removal and destruction</a:t>
            </a:r>
          </a:p>
          <a:p>
            <a:pPr>
              <a:defRPr/>
            </a:pP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32771"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a food related incident</a:t>
            </a:r>
          </a:p>
          <a:p>
            <a:pPr lvl="1"/>
            <a:r>
              <a:rPr lang="en-US" sz="2600" smtClean="0">
                <a:latin typeface="Arial" charset="0"/>
                <a:cs typeface="Arial" charset="0"/>
              </a:rPr>
              <a:t>Focus on the role that key personnel play in containing the problem and protecting consumers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p:txBody>
          <a:bodyPr/>
          <a:lstStyle/>
          <a:p>
            <a:r>
              <a:rPr lang="en-US" sz="4000" smtClean="0">
                <a:latin typeface="Arial" charset="0"/>
                <a:cs typeface="Arial" charset="0"/>
              </a:rPr>
              <a:t>Module : Evolution of an Outbreak</a:t>
            </a:r>
          </a:p>
        </p:txBody>
      </p:sp>
      <p:sp>
        <p:nvSpPr>
          <p:cNvPr id="45059" name="Content Placeholder 2"/>
          <p:cNvSpPr>
            <a:spLocks noGrp="1"/>
          </p:cNvSpPr>
          <p:nvPr>
            <p:ph idx="1"/>
          </p:nvPr>
        </p:nvSpPr>
        <p:spPr/>
        <p:txBody>
          <a:bodyPr/>
          <a:lstStyle/>
          <a:p>
            <a:pPr marL="0" indent="0" eaLnBrk="1" hangingPunct="1">
              <a:buFont typeface="Wingdings" pitchFamily="2" charset="2"/>
              <a:buNone/>
              <a:defRPr/>
            </a:pPr>
            <a:r>
              <a:rPr lang="en-US" sz="2800" b="1" dirty="0"/>
              <a:t>Sunday-Wednesday, April </a:t>
            </a:r>
            <a:r>
              <a:rPr lang="en-US" sz="2800" b="1" dirty="0" smtClean="0"/>
              <a:t>24-28</a:t>
            </a:r>
            <a:endParaRPr lang="en-US" sz="2800" dirty="0" smtClean="0">
              <a:latin typeface="Arial" charset="0"/>
              <a:cs typeface="Arial" charset="0"/>
            </a:endParaRPr>
          </a:p>
          <a:p>
            <a:pPr eaLnBrk="1" hangingPunct="1">
              <a:defRPr/>
            </a:pPr>
            <a:r>
              <a:rPr lang="en-US" sz="2400" dirty="0" smtClean="0">
                <a:latin typeface="Arial" charset="0"/>
                <a:cs typeface="Arial" charset="0"/>
              </a:rPr>
              <a:t>State and Federal EPA and FSIS representatives observe the destruction and disposal of all detained and returned suspect products</a:t>
            </a:r>
          </a:p>
          <a:p>
            <a:pPr eaLnBrk="1" hangingPunct="1">
              <a:defRPr/>
            </a:pPr>
            <a:r>
              <a:rPr lang="en-US" sz="2400" dirty="0" smtClean="0">
                <a:latin typeface="Arial" charset="0"/>
                <a:cs typeface="Arial" charset="0"/>
              </a:rPr>
              <a:t>ABC Meat Processing brings in a specialty cleaning and sanitation firm to ensure that their processing equipment and environment do not contain any residue of the </a:t>
            </a:r>
            <a:r>
              <a:rPr lang="en-US" sz="2400" dirty="0" err="1" smtClean="0">
                <a:latin typeface="Arial" charset="0"/>
                <a:cs typeface="Arial" charset="0"/>
              </a:rPr>
              <a:t>clenbuterol</a:t>
            </a:r>
            <a:endParaRPr lang="en-US" sz="2400" dirty="0" smtClean="0">
              <a:latin typeface="Arial" charset="0"/>
              <a:cs typeface="Arial" charset="0"/>
            </a:endParaRPr>
          </a:p>
          <a:p>
            <a:pPr eaLnBrk="1" hangingPunct="1">
              <a:defRPr/>
            </a:pPr>
            <a:r>
              <a:rPr lang="en-US" sz="2400" dirty="0" smtClean="0">
                <a:latin typeface="Arial" charset="0"/>
                <a:cs typeface="Arial" charset="0"/>
              </a:rPr>
              <a:t>Jim was prosecuted under the Federal Anti-Tampering Act</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mtClean="0">
                <a:latin typeface="Arial" charset="0"/>
                <a:cs typeface="Arial" charset="0"/>
              </a:rPr>
              <a:t>Summary of Developments</a:t>
            </a:r>
          </a:p>
        </p:txBody>
      </p:sp>
      <p:sp>
        <p:nvSpPr>
          <p:cNvPr id="3" name="Content Placeholder 2"/>
          <p:cNvSpPr>
            <a:spLocks noGrp="1"/>
          </p:cNvSpPr>
          <p:nvPr>
            <p:ph idx="1"/>
          </p:nvPr>
        </p:nvSpPr>
        <p:spPr/>
        <p:txBody>
          <a:bodyPr>
            <a:normAutofit lnSpcReduction="10000"/>
          </a:bodyPr>
          <a:lstStyle/>
          <a:p>
            <a:pPr>
              <a:defRPr/>
            </a:pPr>
            <a:r>
              <a:rPr lang="en-US" dirty="0"/>
              <a:t>Special Care Hospital, in Mosaic County reports a high percentage of patients will similar acute </a:t>
            </a:r>
            <a:r>
              <a:rPr lang="en-US" dirty="0" smtClean="0"/>
              <a:t>symptoms</a:t>
            </a:r>
            <a:endParaRPr lang="en-US" dirty="0"/>
          </a:p>
          <a:p>
            <a:pPr>
              <a:defRPr/>
            </a:pPr>
            <a:r>
              <a:rPr lang="en-US" dirty="0"/>
              <a:t>Individuals who ate Burger Chain A burgers complain about nausea, racing heartbeat, and dizziness and are taken to the emergency </a:t>
            </a:r>
            <a:r>
              <a:rPr lang="en-US" dirty="0" smtClean="0"/>
              <a:t>room</a:t>
            </a:r>
            <a:endParaRPr lang="en-US" dirty="0"/>
          </a:p>
          <a:p>
            <a:pPr>
              <a:defRPr/>
            </a:pPr>
            <a:r>
              <a:rPr lang="en-US" dirty="0"/>
              <a:t>Health Officers are engaged on a conference call to discuss related symptoms and epidemiologist dispatched to </a:t>
            </a:r>
            <a:r>
              <a:rPr lang="en-US" dirty="0" smtClean="0"/>
              <a:t>investigate</a:t>
            </a:r>
            <a:endParaRPr lang="en-US" dirty="0"/>
          </a:p>
          <a:p>
            <a:pPr>
              <a:defRPr/>
            </a:pPr>
            <a:r>
              <a:rPr lang="en-US" dirty="0"/>
              <a:t>Local jurisdictions in three surrounding states report individuals with similar acute </a:t>
            </a:r>
            <a:r>
              <a:rPr lang="en-US" dirty="0" smtClean="0"/>
              <a:t>symptoms</a:t>
            </a:r>
            <a:endParaRPr lang="en-US" dirty="0"/>
          </a:p>
        </p:txBody>
      </p:sp>
      <p:sp>
        <p:nvSpPr>
          <p:cNvPr id="73731"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smtClean="0">
                <a:latin typeface="Arial" charset="0"/>
                <a:cs typeface="Arial" charset="0"/>
              </a:rPr>
              <a:t>Summary of Developments (cont.1)</a:t>
            </a:r>
          </a:p>
        </p:txBody>
      </p:sp>
      <p:sp>
        <p:nvSpPr>
          <p:cNvPr id="3" name="Content Placeholder 2"/>
          <p:cNvSpPr>
            <a:spLocks noGrp="1"/>
          </p:cNvSpPr>
          <p:nvPr>
            <p:ph idx="1"/>
          </p:nvPr>
        </p:nvSpPr>
        <p:spPr/>
        <p:txBody>
          <a:bodyPr>
            <a:normAutofit lnSpcReduction="10000"/>
          </a:bodyPr>
          <a:lstStyle/>
          <a:p>
            <a:pPr>
              <a:defRPr/>
            </a:pPr>
            <a:r>
              <a:rPr lang="en-US" dirty="0" smtClean="0"/>
              <a:t>Local </a:t>
            </a:r>
            <a:r>
              <a:rPr lang="en-US" dirty="0"/>
              <a:t>authorities report events to State A Health Department and the CDC is </a:t>
            </a:r>
            <a:r>
              <a:rPr lang="en-US" dirty="0" smtClean="0"/>
              <a:t>notified</a:t>
            </a:r>
            <a:endParaRPr lang="en-US" dirty="0"/>
          </a:p>
          <a:p>
            <a:pPr>
              <a:defRPr/>
            </a:pPr>
            <a:r>
              <a:rPr lang="en-US" dirty="0"/>
              <a:t>Samples from the Burger Chain A are sent to State Lab for analysis and interviews are </a:t>
            </a:r>
            <a:r>
              <a:rPr lang="en-US" dirty="0" smtClean="0"/>
              <a:t>conducted</a:t>
            </a:r>
            <a:endParaRPr lang="en-US" dirty="0"/>
          </a:p>
          <a:p>
            <a:pPr>
              <a:defRPr/>
            </a:pPr>
            <a:r>
              <a:rPr lang="en-US" dirty="0" smtClean="0"/>
              <a:t>CDC and local jurisdictions query cases and data points to </a:t>
            </a:r>
            <a:r>
              <a:rPr lang="en-US" dirty="0" err="1" smtClean="0"/>
              <a:t>Superburgers</a:t>
            </a:r>
            <a:r>
              <a:rPr lang="en-US" dirty="0" smtClean="0"/>
              <a:t> served at Burger Chain A</a:t>
            </a:r>
          </a:p>
          <a:p>
            <a:pPr>
              <a:defRPr/>
            </a:pPr>
            <a:r>
              <a:rPr lang="en-US" dirty="0" smtClean="0"/>
              <a:t>FDA and FSIS conduct a traceback investigation that indicates the ground beef patties from Burger Chain A were processed by ABC Meat Processing</a:t>
            </a:r>
          </a:p>
          <a:p>
            <a:pPr>
              <a:defRPr/>
            </a:pPr>
            <a:r>
              <a:rPr lang="en-US" dirty="0" smtClean="0"/>
              <a:t>Acute onset and symptoms lead the health officials to suspect a possible intentional contamination</a:t>
            </a:r>
          </a:p>
        </p:txBody>
      </p:sp>
      <p:sp>
        <p:nvSpPr>
          <p:cNvPr id="74755"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smtClean="0">
                <a:latin typeface="Arial" charset="0"/>
                <a:cs typeface="Arial" charset="0"/>
              </a:rPr>
              <a:t>Summary of Developments (cont.2)</a:t>
            </a:r>
          </a:p>
        </p:txBody>
      </p:sp>
      <p:sp>
        <p:nvSpPr>
          <p:cNvPr id="75778" name="Content Placeholder 2"/>
          <p:cNvSpPr>
            <a:spLocks noGrp="1"/>
          </p:cNvSpPr>
          <p:nvPr>
            <p:ph idx="1"/>
          </p:nvPr>
        </p:nvSpPr>
        <p:spPr/>
        <p:txBody>
          <a:bodyPr/>
          <a:lstStyle/>
          <a:p>
            <a:r>
              <a:rPr lang="en-US" smtClean="0">
                <a:latin typeface="Arial" charset="0"/>
                <a:cs typeface="Arial" charset="0"/>
              </a:rPr>
              <a:t>FBI, DHS and state and local law enforcement agencies are involved to investigate the possible intentional contamination</a:t>
            </a:r>
          </a:p>
          <a:p>
            <a:r>
              <a:rPr lang="en-US" smtClean="0">
                <a:latin typeface="Arial" charset="0"/>
                <a:cs typeface="Arial" charset="0"/>
              </a:rPr>
              <a:t>Video surveillance shows a shift manager at ABC Meat Processing dump a small bottle of liquid into a combo load of ground beef</a:t>
            </a:r>
          </a:p>
          <a:p>
            <a:r>
              <a:rPr lang="en-US" smtClean="0">
                <a:latin typeface="Arial" charset="0"/>
                <a:cs typeface="Arial" charset="0"/>
              </a:rPr>
              <a:t>ABC Meat Processing suspends production and the shift manager admits to putting clenbuterol in the beef</a:t>
            </a:r>
          </a:p>
          <a:p>
            <a:r>
              <a:rPr lang="en-US" smtClean="0">
                <a:latin typeface="Arial" charset="0"/>
                <a:cs typeface="Arial" charset="0"/>
              </a:rPr>
              <a:t>A recall ensues</a:t>
            </a:r>
          </a:p>
        </p:txBody>
      </p:sp>
      <p:sp>
        <p:nvSpPr>
          <p:cNvPr id="75779"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p:nvPr>
        </p:nvSpPr>
        <p:spPr/>
        <p:txBody>
          <a:bodyPr/>
          <a:lstStyle/>
          <a:p>
            <a:pPr eaLnBrk="1" hangingPunct="1"/>
            <a:r>
              <a:rPr lang="en-US" sz="4000" smtClean="0">
                <a:latin typeface="Arial" charset="0"/>
                <a:cs typeface="Arial" charset="0"/>
              </a:rPr>
              <a:t>Table Activity Session</a:t>
            </a:r>
          </a:p>
        </p:txBody>
      </p:sp>
      <p:sp>
        <p:nvSpPr>
          <p:cNvPr id="76802"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76803" name="Footer Placeholder 3"/>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smtClean="0">
                <a:solidFill>
                  <a:srgbClr val="898989"/>
                </a:solidFill>
              </a:rPr>
              <a:t>FOR EXERCISE PURPOSES ONLY</a:t>
            </a:r>
          </a:p>
          <a:p>
            <a:endParaRPr lang="en-US" smtClean="0">
              <a:solidFill>
                <a:srgbClr val="898989"/>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pPr eaLnBrk="1" hangingPunct="1"/>
            <a:r>
              <a:rPr lang="en-US" sz="4000" smtClean="0">
                <a:latin typeface="Arial" charset="0"/>
                <a:cs typeface="Arial" charset="0"/>
              </a:rPr>
              <a:t>Break Out Session</a:t>
            </a:r>
          </a:p>
        </p:txBody>
      </p:sp>
      <p:sp>
        <p:nvSpPr>
          <p:cNvPr id="77826" name="TextBox 2"/>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60 Minutes for all groups to report out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pPr eaLnBrk="1" hangingPunct="1"/>
            <a:r>
              <a:rPr lang="en-US" sz="4000" smtClean="0">
                <a:latin typeface="Arial" charset="0"/>
                <a:cs typeface="Arial" charset="0"/>
              </a:rPr>
              <a:t>Break</a:t>
            </a:r>
          </a:p>
        </p:txBody>
      </p:sp>
      <p:sp>
        <p:nvSpPr>
          <p:cNvPr id="78850" name="Rectangle 3"/>
          <p:cNvSpPr>
            <a:spLocks noGrp="1" noChangeArrowheads="1"/>
          </p:cNvSpPr>
          <p:nvPr>
            <p:ph idx="1"/>
          </p:nvPr>
        </p:nvSpPr>
        <p:spPr>
          <a:xfrm>
            <a:off x="457200" y="2895600"/>
            <a:ext cx="8229600" cy="3230563"/>
          </a:xfrm>
        </p:spPr>
        <p:txBody>
          <a:bodyPr/>
          <a:lstStyle/>
          <a:p>
            <a:pPr algn="ctr">
              <a:buFont typeface="Wingdings" pitchFamily="2" charset="2"/>
              <a:buNone/>
            </a:pPr>
            <a:r>
              <a:rPr lang="en-US" sz="2800" smtClean="0">
                <a:solidFill>
                  <a:srgbClr val="739600"/>
                </a:solidFill>
                <a:latin typeface="Arial" charset="0"/>
                <a:cs typeface="Arial" charset="0"/>
              </a:rPr>
              <a:t>15 Minutes</a:t>
            </a:r>
            <a:endParaRPr lang="en-US" sz="2800" smtClean="0">
              <a:latin typeface="Arial" charset="0"/>
              <a:cs typeface="Arial" charset="0"/>
            </a:endParaRPr>
          </a:p>
          <a:p>
            <a:pPr eaLnBrk="1" hangingPunct="1">
              <a:buFontTx/>
              <a:buNone/>
            </a:pPr>
            <a:endParaRPr lang="en-US" sz="2800" smtClean="0">
              <a:latin typeface="Arial" charset="0"/>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sz="4000" smtClean="0">
                <a:latin typeface="Arial" charset="0"/>
                <a:cs typeface="Arial" charset="0"/>
              </a:rPr>
              <a:t>Exercise Objectives</a:t>
            </a:r>
          </a:p>
        </p:txBody>
      </p:sp>
      <p:sp>
        <p:nvSpPr>
          <p:cNvPr id="79874" name="Content Placeholder 2"/>
          <p:cNvSpPr>
            <a:spLocks noGrp="1"/>
          </p:cNvSpPr>
          <p:nvPr>
            <p:ph idx="1"/>
          </p:nvPr>
        </p:nvSpPr>
        <p:spPr/>
        <p:txBody>
          <a:bodyPr/>
          <a:lstStyle/>
          <a:p>
            <a:r>
              <a:rPr lang="en-US" smtClean="0">
                <a:latin typeface="Arial" charset="0"/>
                <a:cs typeface="Arial" charset="0"/>
              </a:rPr>
              <a:t>Recapping objectives:</a:t>
            </a:r>
          </a:p>
          <a:p>
            <a:pPr lvl="1"/>
            <a:r>
              <a:rPr lang="en-US" smtClean="0">
                <a:latin typeface="Arial" charset="0"/>
                <a:cs typeface="Arial" charset="0"/>
              </a:rPr>
              <a:t>Articulate your specific roles &amp; responsibilities to other professionals in reacting to an intentional contamination </a:t>
            </a:r>
          </a:p>
          <a:p>
            <a:pPr lvl="1"/>
            <a:r>
              <a:rPr lang="en-US" smtClean="0">
                <a:latin typeface="Arial" charset="0"/>
                <a:cs typeface="Arial" charset="0"/>
              </a:rPr>
              <a:t>State the purpose of having multiple agencies assume distinct and sometimes overlapping duties to effectively address and remedy the situation</a:t>
            </a:r>
          </a:p>
          <a:p>
            <a:pPr lvl="1"/>
            <a:r>
              <a:rPr lang="en-US" smtClean="0">
                <a:latin typeface="Arial" charset="0"/>
                <a:cs typeface="Arial" charset="0"/>
              </a:rPr>
              <a:t>Collaborate with a diverse group of responders that may not have worked together before; such as law enforcement, risk managers, etc.</a:t>
            </a:r>
          </a:p>
          <a:p>
            <a:pPr lvl="1"/>
            <a:r>
              <a:rPr lang="en-US" smtClean="0">
                <a:latin typeface="Arial" charset="0"/>
                <a:cs typeface="Arial" charset="0"/>
              </a:rPr>
              <a:t>Identify other entities or agencies who are needed to properly address the situation, but who have not been included on the team</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r>
              <a:rPr lang="en-US" sz="4000" smtClean="0">
                <a:latin typeface="Arial" charset="0"/>
                <a:cs typeface="Arial" charset="0"/>
              </a:rPr>
              <a:t>Exercise Objectives (cont.)</a:t>
            </a:r>
          </a:p>
        </p:txBody>
      </p:sp>
      <p:sp>
        <p:nvSpPr>
          <p:cNvPr id="81922" name="Content Placeholder 2"/>
          <p:cNvSpPr>
            <a:spLocks noGrp="1"/>
          </p:cNvSpPr>
          <p:nvPr>
            <p:ph idx="1"/>
          </p:nvPr>
        </p:nvSpPr>
        <p:spPr/>
        <p:txBody>
          <a:bodyPr/>
          <a:lstStyle/>
          <a:p>
            <a:pPr lvl="1"/>
            <a:r>
              <a:rPr lang="en-US" smtClean="0">
                <a:latin typeface="Arial" charset="0"/>
                <a:cs typeface="Arial" charset="0"/>
              </a:rPr>
              <a:t>Propose comprehensive, collaborative and effective ideas, strategies and solutions to ensure the timely remediation of the contamination event</a:t>
            </a:r>
          </a:p>
          <a:p>
            <a:pPr lvl="1"/>
            <a:r>
              <a:rPr lang="en-US" smtClean="0">
                <a:latin typeface="Arial" charset="0"/>
                <a:cs typeface="Arial" charset="0"/>
              </a:rPr>
              <a:t>Identify the strengths and development needs of your own agency or department and identify the actions you will take to champion the change required to improve or enhance your team’s ability to respond to a food contamination incident</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noChangeArrowheads="1"/>
          </p:cNvSpPr>
          <p:nvPr>
            <p:ph type="title"/>
          </p:nvPr>
        </p:nvSpPr>
        <p:spPr/>
        <p:txBody>
          <a:bodyPr/>
          <a:lstStyle/>
          <a:p>
            <a:pPr eaLnBrk="1" hangingPunct="1"/>
            <a:r>
              <a:rPr lang="en-US" sz="4000" smtClean="0">
                <a:latin typeface="Arial" charset="0"/>
                <a:cs typeface="Arial" charset="0"/>
              </a:rPr>
              <a:t>Wrap-up Activities</a:t>
            </a:r>
          </a:p>
        </p:txBody>
      </p:sp>
      <p:sp>
        <p:nvSpPr>
          <p:cNvPr id="83970" name="Content Placeholder 2"/>
          <p:cNvSpPr>
            <a:spLocks noGrp="1"/>
          </p:cNvSpPr>
          <p:nvPr>
            <p:ph idx="1"/>
          </p:nvPr>
        </p:nvSpPr>
        <p:spPr/>
        <p:txBody>
          <a:bodyPr/>
          <a:lstStyle/>
          <a:p>
            <a:pPr lvl="1"/>
            <a:r>
              <a:rPr lang="en-US" sz="2600" smtClean="0">
                <a:latin typeface="Arial" charset="0"/>
                <a:cs typeface="Arial" charset="0"/>
              </a:rPr>
              <a:t>Wrap 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z="4000"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33795" name="Content Placeholder 2"/>
          <p:cNvSpPr>
            <a:spLocks noGrp="1"/>
          </p:cNvSpPr>
          <p:nvPr>
            <p:ph idx="1"/>
          </p:nvPr>
        </p:nvSpPr>
        <p:spPr>
          <a:xfrm>
            <a:off x="457200" y="1600200"/>
            <a:ext cx="8229600" cy="4572000"/>
          </a:xfrm>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emergency response, state and local entities, and the private sector within the state</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r>
              <a:rPr lang="en-US" smtClean="0">
                <a:latin typeface="Arial" charset="0"/>
                <a:cs typeface="Arial" charset="0"/>
              </a:rPr>
              <a:t>Wrap-up Activities</a:t>
            </a:r>
          </a:p>
        </p:txBody>
      </p:sp>
      <p:sp>
        <p:nvSpPr>
          <p:cNvPr id="8499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smtClean="0"/>
              <a:t>FOR EXERCISE PURPOSES ONLY</a:t>
            </a:r>
          </a:p>
          <a:p>
            <a:pPr>
              <a:defRPr/>
            </a:pP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pPr eaLnBrk="1" hangingPunct="1"/>
            <a:r>
              <a:rPr lang="en-US" sz="4000" smtClean="0">
                <a:latin typeface="Arial" charset="0"/>
                <a:cs typeface="Arial" charset="0"/>
              </a:rPr>
              <a:t>Resources</a:t>
            </a:r>
          </a:p>
        </p:txBody>
      </p:sp>
      <p:sp>
        <p:nvSpPr>
          <p:cNvPr id="86018" name="Content Placeholder 3"/>
          <p:cNvSpPr>
            <a:spLocks noGrp="1"/>
          </p:cNvSpPr>
          <p:nvPr>
            <p:ph idx="1"/>
          </p:nvPr>
        </p:nvSpPr>
        <p:spPr/>
        <p:txBody>
          <a:bodyPr/>
          <a:lstStyle/>
          <a:p>
            <a:r>
              <a:rPr lang="en-US" smtClean="0">
                <a:latin typeface="Arial" charset="0"/>
                <a:cs typeface="Arial" charset="0"/>
              </a:rPr>
              <a:t>For more information, see </a:t>
            </a:r>
            <a:r>
              <a:rPr lang="en-US" smtClean="0">
                <a:latin typeface="Arial" charset="0"/>
                <a:cs typeface="Arial" charset="0"/>
                <a:hlinkClick r:id="rId2"/>
              </a:rPr>
              <a:t>http://www.fda.gov/fooddefense</a:t>
            </a:r>
            <a:endParaRPr lang="en-US" smtClean="0">
              <a:latin typeface="Arial" charset="0"/>
              <a:cs typeface="Arial" charset="0"/>
            </a:endParaRPr>
          </a:p>
          <a:p>
            <a:r>
              <a:rPr lang="en-US"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p:txBody>
          <a:bodyPr/>
          <a:lstStyle/>
          <a:p>
            <a:r>
              <a:rPr lang="en-US" smtClean="0">
                <a:latin typeface="Arial" charset="0"/>
                <a:cs typeface="Arial" charset="0"/>
              </a:rPr>
              <a:t>Thank you</a:t>
            </a:r>
          </a:p>
        </p:txBody>
      </p:sp>
      <p:sp>
        <p:nvSpPr>
          <p:cNvPr id="8704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dirty="0" smtClean="0"/>
              <a:t>FOR EXERCISE PURPOSES ONLY</a:t>
            </a:r>
          </a:p>
          <a:p>
            <a:pPr>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z="4000" smtClean="0">
                <a:latin typeface="Arial" charset="0"/>
                <a:cs typeface="Arial" charset="0"/>
              </a:rPr>
              <a:t>Exercise Structure</a:t>
            </a:r>
          </a:p>
        </p:txBody>
      </p:sp>
      <p:sp>
        <p:nvSpPr>
          <p:cNvPr id="34818" name="Content Placeholder 2"/>
          <p:cNvSpPr>
            <a:spLocks noGrp="1"/>
          </p:cNvSpPr>
          <p:nvPr>
            <p:ph idx="1"/>
          </p:nvPr>
        </p:nvSpPr>
        <p:spPr/>
        <p:txBody>
          <a:bodyPr/>
          <a:lstStyle/>
          <a:p>
            <a:endParaRPr lang="en-US" smtClean="0">
              <a:latin typeface="Arial" charset="0"/>
              <a:cs typeface="Arial" charset="0"/>
            </a:endParaRPr>
          </a:p>
          <a:p>
            <a:r>
              <a:rPr lang="en-US" smtClean="0">
                <a:latin typeface="Arial" charset="0"/>
                <a:cs typeface="Arial" charset="0"/>
              </a:rPr>
              <a:t>This exercise is a highly interactive facilitated exercise with one learning module:</a:t>
            </a:r>
          </a:p>
          <a:p>
            <a:pPr lvl="1"/>
            <a:r>
              <a:rPr lang="en-US" b="1" smtClean="0">
                <a:latin typeface="Arial" charset="0"/>
                <a:cs typeface="Arial" charset="0"/>
              </a:rPr>
              <a:t>Module – Evolution of an Outbreak</a:t>
            </a: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z="4000" smtClean="0">
                <a:latin typeface="Arial" charset="0"/>
                <a:cs typeface="Arial" charset="0"/>
              </a:rPr>
              <a:t>Exercise Structure</a:t>
            </a:r>
          </a:p>
        </p:txBody>
      </p:sp>
      <p:sp>
        <p:nvSpPr>
          <p:cNvPr id="35842" name="Content Placeholder 2"/>
          <p:cNvSpPr>
            <a:spLocks noGrp="1"/>
          </p:cNvSpPr>
          <p:nvPr>
            <p:ph idx="1"/>
          </p:nvPr>
        </p:nvSpPr>
        <p:spPr/>
        <p:txBody>
          <a:bodyPr/>
          <a:lstStyle/>
          <a:p>
            <a:r>
              <a:rPr lang="en-US" smtClean="0">
                <a:latin typeface="Arial" charset="0"/>
                <a:cs typeface="Arial" charset="0"/>
              </a:rPr>
              <a:t>Tabletop exercise reflects the policies and procedures currently in use and is accurate as of May, 2011</a:t>
            </a:r>
          </a:p>
          <a:p>
            <a:pPr lvl="1">
              <a:buFont typeface="Arial" charset="0"/>
              <a:buChar char="•"/>
            </a:pPr>
            <a:r>
              <a:rPr lang="en-US"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smtClean="0">
                <a:latin typeface="Arial" charset="0"/>
                <a:cs typeface="Arial" charset="0"/>
              </a:rPr>
              <a:t>Scenario is hypothetical- don’t fight the scenario</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5"/>
          <p:cNvSpPr>
            <a:spLocks noGrp="1" noChangeArrowheads="1"/>
          </p:cNvSpPr>
          <p:nvPr>
            <p:ph type="title"/>
          </p:nvPr>
        </p:nvSpPr>
        <p:spPr/>
        <p:txBody>
          <a:bodyPr/>
          <a:lstStyle/>
          <a:p>
            <a:pPr eaLnBrk="1" hangingPunct="1"/>
            <a:r>
              <a:rPr lang="en-US" sz="4000" smtClean="0">
                <a:latin typeface="Arial" charset="0"/>
                <a:cs typeface="Arial" charset="0"/>
              </a:rPr>
              <a:t>Exercise Guidelines</a:t>
            </a:r>
          </a:p>
        </p:txBody>
      </p:sp>
      <p:sp>
        <p:nvSpPr>
          <p:cNvPr id="36866"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z="4000" smtClean="0">
                <a:latin typeface="Arial" charset="0"/>
                <a:cs typeface="Arial" charset="0"/>
              </a:rPr>
              <a:t>Exercise Guidelines</a:t>
            </a:r>
          </a:p>
        </p:txBody>
      </p:sp>
      <p:sp>
        <p:nvSpPr>
          <p:cNvPr id="37890"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2726</TotalTime>
  <Words>2994</Words>
  <Application>Microsoft Office PowerPoint</Application>
  <PresentationFormat>On-screen Show (4:3)</PresentationFormat>
  <Paragraphs>309</Paragraphs>
  <Slides>52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52</vt:i4>
      </vt:variant>
    </vt:vector>
  </HeadingPairs>
  <TitlesOfParts>
    <vt:vector size="58" baseType="lpstr">
      <vt:lpstr>Arial</vt:lpstr>
      <vt:lpstr>Calibri</vt:lpstr>
      <vt:lpstr>Times New Roman</vt:lpstr>
      <vt:lpstr>Wingdings</vt:lpstr>
      <vt:lpstr>Office Theme</vt:lpstr>
      <vt:lpstr>1_Office Theme</vt:lpstr>
      <vt:lpstr>Insider Addition Tabletop Exercise</vt:lpstr>
      <vt:lpstr>Introduction</vt:lpstr>
      <vt:lpstr>Introduction</vt:lpstr>
      <vt:lpstr>Introduction</vt:lpstr>
      <vt:lpstr>Introduction</vt:lpstr>
      <vt:lpstr>Exercise Structure</vt:lpstr>
      <vt:lpstr>Exercise Structure</vt:lpstr>
      <vt:lpstr>Exercise Guidelines</vt:lpstr>
      <vt:lpstr>Exercise Guidelines</vt:lpstr>
      <vt:lpstr>Exercise Objectives</vt:lpstr>
      <vt:lpstr>Exercise Objectives (cont.)</vt:lpstr>
      <vt:lpstr>Roles and Responsibilities</vt:lpstr>
      <vt:lpstr>Roles and Responsibilities</vt:lpstr>
      <vt:lpstr>Personal Learning Inventory (PLI)</vt:lpstr>
      <vt:lpstr>Module: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Module : Evolution of an Outbreak</vt:lpstr>
      <vt:lpstr>Slide 36</vt:lpstr>
      <vt:lpstr>Module : Evolution of an Outbreak</vt:lpstr>
      <vt:lpstr>Module : Evolution of an Outbreak</vt:lpstr>
      <vt:lpstr>Module : Evolution of an Outbreak</vt:lpstr>
      <vt:lpstr>Module : Evolution of an Outbreak</vt:lpstr>
      <vt:lpstr>Summary of Developments</vt:lpstr>
      <vt:lpstr>Summary of Developments (cont.1)</vt:lpstr>
      <vt:lpstr>Summary of Developments (cont.2)</vt:lpstr>
      <vt:lpstr>Table Activity Session</vt:lpstr>
      <vt:lpstr>Break Out Session</vt:lpstr>
      <vt:lpstr>Break</vt:lpstr>
      <vt:lpstr>Exercise Objectives</vt:lpstr>
      <vt:lpstr>Exercise Objectives (cont.)</vt:lpstr>
      <vt:lpstr>Wrap-up Activities</vt:lpstr>
      <vt:lpstr>Wrap-up Activities</vt:lpstr>
      <vt:lpstr>Resources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Jason.bashura</cp:lastModifiedBy>
  <cp:revision>212</cp:revision>
  <dcterms:created xsi:type="dcterms:W3CDTF">2009-02-11T18:07:10Z</dcterms:created>
  <dcterms:modified xsi:type="dcterms:W3CDTF">2011-12-23T13:21:38Z</dcterms:modified>
</cp:coreProperties>
</file>